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126.png" ContentType="image/png"/>
  <Override PartName="/ppt/media/image125.jpeg" ContentType="image/jpeg"/>
  <Override PartName="/ppt/media/image174.png" ContentType="image/png"/>
  <Override PartName="/ppt/media/image124.png" ContentType="image/png"/>
  <Override PartName="/ppt/media/image123.png" ContentType="image/png"/>
  <Override PartName="/ppt/media/image146.jpeg" ContentType="image/jpeg"/>
  <Override PartName="/ppt/media/image122.png" ContentType="image/png"/>
  <Override PartName="/ppt/media/image116.png" ContentType="image/png"/>
  <Override PartName="/ppt/media/image115.png" ContentType="image/png"/>
  <Override PartName="/ppt/media/image113.png" ContentType="image/png"/>
  <Override PartName="/ppt/media/image112.png" ContentType="image/png"/>
  <Override PartName="/ppt/media/image107.png" ContentType="image/png"/>
  <Override PartName="/ppt/media/image175.png" ContentType="image/png"/>
  <Override PartName="/ppt/media/image105.png" ContentType="image/png"/>
  <Override PartName="/ppt/media/image104.png" ContentType="image/png"/>
  <Override PartName="/ppt/media/image172.png" ContentType="image/png"/>
  <Override PartName="/ppt/media/image103.png" ContentType="image/png"/>
  <Override PartName="/ppt/media/image171.png" ContentType="image/png"/>
  <Override PartName="/ppt/media/image102.png" ContentType="image/png"/>
  <Override PartName="/ppt/media/image170.png" ContentType="image/png"/>
  <Override PartName="/ppt/media/image101.png" ContentType="image/png"/>
  <Override PartName="/ppt/media/image99.png" ContentType="image/png"/>
  <Override PartName="/ppt/media/image98.png" ContentType="image/png"/>
  <Override PartName="/ppt/media/image1.jpeg" ContentType="image/jpeg"/>
  <Override PartName="/ppt/media/image97.png" ContentType="image/png"/>
  <Override PartName="/ppt/media/image118.jpeg" ContentType="image/jpeg"/>
  <Override PartName="/ppt/media/image29.png" ContentType="image/png"/>
  <Override PartName="/ppt/media/image96.png" ContentType="image/png"/>
  <Override PartName="/ppt/media/image55.jpeg" ContentType="image/jpeg"/>
  <Override PartName="/ppt/media/image95.jpeg" ContentType="image/jpeg"/>
  <Override PartName="/ppt/media/image42.png" ContentType="image/png"/>
  <Override PartName="/ppt/media/image89.png" ContentType="image/png"/>
  <Override PartName="/ppt/media/image88.png" ContentType="image/png"/>
  <Override PartName="/ppt/media/image83.jpeg" ContentType="image/jpeg"/>
  <Override PartName="/ppt/media/image79.png" ContentType="image/png"/>
  <Override PartName="/ppt/media/image121.jpeg" ContentType="image/jpeg"/>
  <Override PartName="/ppt/media/image76.png" ContentType="image/png"/>
  <Override PartName="/ppt/media/image75.png" ContentType="image/png"/>
  <Override PartName="/ppt/media/image73.png" ContentType="image/png"/>
  <Override PartName="/ppt/media/image72.jpeg" ContentType="image/jpeg"/>
  <Override PartName="/ppt/media/image71.png" ContentType="image/png"/>
  <Override PartName="/ppt/media/image91.jpeg" ContentType="image/jpeg"/>
  <Override PartName="/ppt/media/image70.png" ContentType="image/png"/>
  <Override PartName="/ppt/media/image68.png" ContentType="image/png"/>
  <Override PartName="/ppt/media/image120.png" ContentType="image/png"/>
  <Override PartName="/ppt/media/image165.jpeg" ContentType="image/jpeg"/>
  <Override PartName="/ppt/media/image69.png" ContentType="image/png"/>
  <Override PartName="/ppt/media/image67.jpeg" ContentType="image/jpeg"/>
  <Override PartName="/ppt/media/image47.png" ContentType="image/png"/>
  <Override PartName="/ppt/media/image37.png" ContentType="image/png"/>
  <Override PartName="/ppt/media/image128.png" ContentType="image/png"/>
  <Override PartName="/ppt/media/image31.png" ContentType="image/png"/>
  <Override PartName="/ppt/media/image9.png" ContentType="image/png"/>
  <Override PartName="/ppt/media/image39.png" ContentType="image/png"/>
  <Override PartName="/ppt/media/image127.png" ContentType="image/png"/>
  <Override PartName="/ppt/media/image30.png" ContentType="image/png"/>
  <Override PartName="/ppt/media/image48.jpeg" ContentType="image/jpeg"/>
  <Override PartName="/ppt/media/image78.png" ContentType="image/png"/>
  <Override PartName="/ppt/media/image51.png" ContentType="image/png"/>
  <Override PartName="/ppt/media/image148.png" ContentType="image/png"/>
  <Override PartName="/ppt/media/image53.png" ContentType="image/png"/>
  <Override PartName="/ppt/media/image13.wmf" ContentType="image/x-wmf"/>
  <Override PartName="/ppt/media/image56.png" ContentType="image/png"/>
  <Override PartName="/ppt/media/image38.jpeg" ContentType="image/jpeg"/>
  <Override PartName="/ppt/media/image129.jpeg" ContentType="image/jpeg"/>
  <Override PartName="/ppt/media/image119.png" ContentType="image/png"/>
  <Override PartName="/ppt/media/image153.png" ContentType="image/png"/>
  <Override PartName="/ppt/media/image156.jpeg" ContentType="image/jpeg"/>
  <Override PartName="/ppt/media/image64.png" ContentType="image/png"/>
  <Override PartName="/ppt/media/image77.jpeg" ContentType="image/jpeg"/>
  <Override PartName="/ppt/media/image152.png" ContentType="image/png"/>
  <Override PartName="/ppt/media/image35.png" ContentType="image/png"/>
  <Override PartName="/ppt/media/image173.jpeg" ContentType="image/jpeg"/>
  <Override PartName="/ppt/media/image43.jpeg" ContentType="image/jpeg"/>
  <Override PartName="/ppt/media/image161.jpeg" ContentType="image/jpeg"/>
  <Override PartName="/ppt/media/image162.png" ContentType="image/png"/>
  <Override PartName="/ppt/media/image8.wmf" ContentType="image/x-wmf"/>
  <Override PartName="/ppt/media/image163.png" ContentType="image/png"/>
  <Override PartName="/ppt/media/image151.jpeg" ContentType="image/jpeg"/>
  <Override PartName="/ppt/media/image41.png" ContentType="image/png"/>
  <Override PartName="/ppt/media/image138.png" ContentType="image/png"/>
  <Override PartName="/ppt/media/image164.png" ContentType="image/png"/>
  <Override PartName="/ppt/media/image7.png" ContentType="image/png"/>
  <Override PartName="/ppt/media/image159.png" ContentType="image/png"/>
  <Override PartName="/ppt/media/image62.png" ContentType="image/png"/>
  <Override PartName="/ppt/media/image160.png" ContentType="image/png"/>
  <Override PartName="/ppt/media/image169.jpeg" ContentType="image/jpeg"/>
  <Override PartName="/ppt/media/image166.png" ContentType="image/png"/>
  <Override PartName="/ppt/media/image44.png" ContentType="image/png"/>
  <Override PartName="/ppt/media/image130.png" ContentType="image/png"/>
  <Override PartName="/ppt/media/image167.png" ContentType="image/png"/>
  <Override PartName="/ppt/media/image46.png" ContentType="image/png"/>
  <Override PartName="/ppt/media/image132.png" ContentType="image/png"/>
  <Override PartName="/ppt/media/image45.png" ContentType="image/png"/>
  <Override PartName="/ppt/media/image131.png" ContentType="image/png"/>
  <Override PartName="/ppt/media/image168.png" ContentType="image/png"/>
  <Override PartName="/ppt/media/image144.png" ContentType="image/png"/>
  <Override PartName="/ppt/media/image142.jpeg" ContentType="image/jpeg"/>
  <Override PartName="/ppt/media/image150.png" ContentType="image/png"/>
  <Override PartName="/ppt/media/image149.png" ContentType="image/png"/>
  <Override PartName="/ppt/media/image147.png" ContentType="image/png"/>
  <Override PartName="/ppt/media/image50.png" ContentType="image/png"/>
  <Override PartName="/ppt/media/image145.png" ContentType="image/png"/>
  <Override PartName="/ppt/media/image143.png" ContentType="image/png"/>
  <Override PartName="/ppt/media/image141.png" ContentType="image/png"/>
  <Override PartName="/ppt/media/image139.png" ContentType="image/png"/>
  <Override PartName="/ppt/media/image133.jpeg" ContentType="image/jpeg"/>
  <Override PartName="/ppt/media/image54.png" ContentType="image/png"/>
  <Override PartName="/ppt/media/image140.png" ContentType="image/png"/>
  <Override PartName="/ppt/media/image136.png" ContentType="image/png"/>
  <Override PartName="/ppt/media/image135.png" ContentType="image/png"/>
  <Override PartName="/ppt/media/image134.png" ContentType="image/png"/>
  <Override PartName="/ppt/media/image21.png" ContentType="image/png"/>
  <Override PartName="/ppt/media/image11.png" ContentType="image/png"/>
  <Override PartName="/ppt/media/image176.png" ContentType="image/png"/>
  <Override PartName="/ppt/media/image108.png" ContentType="image/png"/>
  <Override PartName="/ppt/media/image36.png" ContentType="image/png"/>
  <Override PartName="/ppt/media/image5.jpeg" ContentType="image/jpeg"/>
  <Override PartName="/ppt/media/image158.png" ContentType="image/png"/>
  <Override PartName="/ppt/media/image6.png" ContentType="image/png"/>
  <Override PartName="/ppt/media/image86.png" ContentType="image/png"/>
  <Override PartName="/ppt/media/image18.png" ContentType="image/png"/>
  <Override PartName="/ppt/media/image34.png" ContentType="image/png"/>
  <Override PartName="/ppt/media/image4.png" ContentType="image/png"/>
  <Override PartName="/ppt/media/image84.png" ContentType="image/png"/>
  <Override PartName="/ppt/media/image16.png" ContentType="image/png"/>
  <Override PartName="/ppt/media/image81.png" ContentType="image/png"/>
  <Override PartName="/ppt/media/image60.png" ContentType="image/png"/>
  <Override PartName="/ppt/media/image157.png" ContentType="image/png"/>
  <Override PartName="/ppt/media/image33.jpeg" ContentType="image/jpeg"/>
  <Override PartName="/ppt/media/image27.png" ContentType="image/png"/>
  <Override PartName="/ppt/media/image24.png" ContentType="image/png"/>
  <Override PartName="/ppt/media/image92.png" ContentType="image/png"/>
  <Override PartName="/ppt/media/image155.png" ContentType="image/png"/>
  <Override PartName="/ppt/media/image3.png" ContentType="image/png"/>
  <Override PartName="/ppt/media/image137.jpeg" ContentType="image/jpeg"/>
  <Override PartName="/ppt/media/image94.png" ContentType="image/png"/>
  <Override PartName="/ppt/media/image26.png" ContentType="image/png"/>
  <Override PartName="/ppt/media/image32.png" ContentType="image/png"/>
  <Override PartName="/ppt/media/image2.png" ContentType="image/png"/>
  <Override PartName="/ppt/media/image154.png" ContentType="image/png"/>
  <Override PartName="/ppt/media/image93.png" ContentType="image/png"/>
  <Override PartName="/ppt/media/image25.png" ContentType="image/png"/>
  <Override PartName="/ppt/media/image22.png" ContentType="image/png"/>
  <Override PartName="/ppt/media/image90.png" ContentType="image/png"/>
  <Override PartName="/ppt/media/image10.jpeg" ContentType="image/jpeg"/>
  <Override PartName="/ppt/media/image106.jpeg" ContentType="image/jpeg"/>
  <Override PartName="/ppt/media/image111.png" ContentType="image/png"/>
  <Override PartName="/ppt/media/image40.png" ContentType="image/png"/>
  <Override PartName="/ppt/media/image15.jpeg" ContentType="image/jpeg"/>
  <Override PartName="/ppt/media/image14.png" ContentType="image/png"/>
  <Override PartName="/ppt/media/image82.png" ContentType="image/png"/>
  <Override PartName="/ppt/media/image114.jpeg" ContentType="image/jpeg"/>
  <Override PartName="/ppt/media/image57.png" ContentType="image/png"/>
  <Override PartName="/ppt/media/image20.png" ContentType="image/png"/>
  <Override PartName="/ppt/media/image117.png" ContentType="image/png"/>
  <Override PartName="/ppt/media/image28.jpeg" ContentType="image/jpeg"/>
  <Override PartName="/ppt/media/image87.jpeg" ContentType="image/jpeg"/>
  <Override PartName="/ppt/media/image58.png" ContentType="image/png"/>
  <Override PartName="/ppt/media/image59.png" ContentType="image/png"/>
  <Override PartName="/ppt/media/image49.png" ContentType="image/png"/>
  <Override PartName="/ppt/media/image19.jpeg" ContentType="image/jpeg"/>
  <Override PartName="/ppt/media/image80.png" ContentType="image/png"/>
  <Override PartName="/ppt/media/image12.png" ContentType="image/png"/>
  <Override PartName="/ppt/media/image109.png" ContentType="image/png"/>
  <Override PartName="/ppt/media/image23.jpeg" ContentType="image/jpeg"/>
  <Override PartName="/ppt/media/image110.jpeg" ContentType="image/jpeg"/>
  <Override PartName="/ppt/media/image17.png" ContentType="image/png"/>
  <Override PartName="/ppt/media/image85.png" ContentType="image/png"/>
  <Override PartName="/ppt/media/image61.jpeg" ContentType="image/jpeg"/>
  <Override PartName="/ppt/media/image74.png" ContentType="image/png"/>
  <Override PartName="/ppt/media/image63.png" ContentType="image/png"/>
  <Override PartName="/ppt/media/image65.png" ContentType="image/png"/>
  <Override PartName="/ppt/media/image100.jpeg" ContentType="image/jpeg"/>
  <Override PartName="/ppt/media/image66.png" ContentType="image/png"/>
  <Override PartName="/ppt/media/image52.jpeg" ContentType="image/jpeg"/>
  <Override PartName="/ppt/presProps.xml" ContentType="application/vnd.openxmlformats-officedocument.presentationml.presProps+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_rels/slide18.xml.rels" ContentType="application/vnd.openxmlformats-package.relationships+xml"/>
  <Override PartName="/ppt/slides/_rels/slide12.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29.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22.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8.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35.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7.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Lst>
  <p:sldSz cx="12192000" cy="6858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algn="ctr">
              <a:buNone/>
            </a:pPr>
            <a:endParaRPr b="0" lang="en-GB" sz="4400" spc="-1" strike="noStrike">
              <a:latin typeface="Noto Sans"/>
            </a:endParaRPr>
          </a:p>
        </p:txBody>
      </p:sp>
      <p:sp>
        <p:nvSpPr>
          <p:cNvPr id="24" name="PlaceHolder 2"/>
          <p:cNvSpPr>
            <a:spLocks noGrp="1"/>
          </p:cNvSpPr>
          <p:nvPr>
            <p:ph/>
          </p:nvPr>
        </p:nvSpPr>
        <p:spPr>
          <a:xfrm>
            <a:off x="838080" y="1825560"/>
            <a:ext cx="10514880" cy="2075040"/>
          </a:xfrm>
          <a:prstGeom prst="rect">
            <a:avLst/>
          </a:prstGeom>
          <a:noFill/>
          <a:ln w="0">
            <a:noFill/>
          </a:ln>
        </p:spPr>
        <p:txBody>
          <a:bodyPr lIns="0" rIns="0" tIns="0" bIns="0" anchor="t">
            <a:normAutofit/>
          </a:bodyPr>
          <a:p>
            <a:endParaRPr b="0" lang="en-GB" sz="3200" spc="-1" strike="noStrike">
              <a:latin typeface="Noto Sans"/>
            </a:endParaRPr>
          </a:p>
        </p:txBody>
      </p:sp>
      <p:sp>
        <p:nvSpPr>
          <p:cNvPr id="25" name="PlaceHolder 3"/>
          <p:cNvSpPr>
            <a:spLocks noGrp="1"/>
          </p:cNvSpPr>
          <p:nvPr>
            <p:ph/>
          </p:nvPr>
        </p:nvSpPr>
        <p:spPr>
          <a:xfrm>
            <a:off x="838080" y="4098240"/>
            <a:ext cx="10514880" cy="2075040"/>
          </a:xfrm>
          <a:prstGeom prst="rect">
            <a:avLst/>
          </a:prstGeom>
          <a:noFill/>
          <a:ln w="0">
            <a:noFill/>
          </a:ln>
        </p:spPr>
        <p:txBody>
          <a:bodyPr lIns="0" rIns="0" tIns="0" bIns="0" anchor="t">
            <a:normAutofit/>
          </a:bodyPr>
          <a:p>
            <a:endParaRPr b="0" lang="en-GB" sz="3200" spc="-1" strike="noStrike">
              <a:latin typeface="Noto Sans"/>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algn="ctr">
              <a:buNone/>
            </a:pPr>
            <a:endParaRPr b="0" lang="en-GB" sz="4400" spc="-1" strike="noStrike">
              <a:latin typeface="Noto Sans"/>
            </a:endParaRPr>
          </a:p>
        </p:txBody>
      </p:sp>
      <p:sp>
        <p:nvSpPr>
          <p:cNvPr id="27"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endParaRPr b="0" lang="en-GB" sz="3200" spc="-1" strike="noStrike">
              <a:latin typeface="Noto Sans"/>
            </a:endParaRPr>
          </a:p>
        </p:txBody>
      </p:sp>
      <p:sp>
        <p:nvSpPr>
          <p:cNvPr id="28"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endParaRPr b="0" lang="en-GB" sz="3200" spc="-1" strike="noStrike">
              <a:latin typeface="Noto Sans"/>
            </a:endParaRPr>
          </a:p>
        </p:txBody>
      </p:sp>
      <p:sp>
        <p:nvSpPr>
          <p:cNvPr id="29"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endParaRPr b="0" lang="en-GB" sz="3200" spc="-1" strike="noStrike">
              <a:latin typeface="Noto Sans"/>
            </a:endParaRPr>
          </a:p>
        </p:txBody>
      </p:sp>
      <p:sp>
        <p:nvSpPr>
          <p:cNvPr id="30" name="PlaceHolder 5"/>
          <p:cNvSpPr>
            <a:spLocks noGrp="1"/>
          </p:cNvSpPr>
          <p:nvPr>
            <p:ph/>
          </p:nvPr>
        </p:nvSpPr>
        <p:spPr>
          <a:xfrm>
            <a:off x="6226200" y="4098240"/>
            <a:ext cx="5131080" cy="2075040"/>
          </a:xfrm>
          <a:prstGeom prst="rect">
            <a:avLst/>
          </a:prstGeom>
          <a:noFill/>
          <a:ln w="0">
            <a:noFill/>
          </a:ln>
        </p:spPr>
        <p:txBody>
          <a:bodyPr lIns="0" rIns="0" tIns="0" bIns="0" anchor="t">
            <a:normAutofit/>
          </a:bodyPr>
          <a:p>
            <a:endParaRPr b="0" lang="en-GB" sz="3200" spc="-1" strike="noStrike">
              <a:latin typeface="Noto Sans"/>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algn="ctr">
              <a:buNone/>
            </a:pPr>
            <a:endParaRPr b="0" lang="en-GB" sz="4400" spc="-1" strike="noStrike">
              <a:latin typeface="Noto Sans"/>
            </a:endParaRPr>
          </a:p>
        </p:txBody>
      </p:sp>
      <p:sp>
        <p:nvSpPr>
          <p:cNvPr id="32" name="PlaceHolder 2"/>
          <p:cNvSpPr>
            <a:spLocks noGrp="1"/>
          </p:cNvSpPr>
          <p:nvPr>
            <p:ph/>
          </p:nvPr>
        </p:nvSpPr>
        <p:spPr>
          <a:xfrm>
            <a:off x="838080" y="1825560"/>
            <a:ext cx="3385440" cy="2075040"/>
          </a:xfrm>
          <a:prstGeom prst="rect">
            <a:avLst/>
          </a:prstGeom>
          <a:noFill/>
          <a:ln w="0">
            <a:noFill/>
          </a:ln>
        </p:spPr>
        <p:txBody>
          <a:bodyPr lIns="0" rIns="0" tIns="0" bIns="0" anchor="t">
            <a:normAutofit/>
          </a:bodyPr>
          <a:p>
            <a:endParaRPr b="0" lang="en-GB" sz="3200" spc="-1" strike="noStrike">
              <a:latin typeface="Noto Sans"/>
            </a:endParaRPr>
          </a:p>
        </p:txBody>
      </p:sp>
      <p:sp>
        <p:nvSpPr>
          <p:cNvPr id="33" name="PlaceHolder 3"/>
          <p:cNvSpPr>
            <a:spLocks noGrp="1"/>
          </p:cNvSpPr>
          <p:nvPr>
            <p:ph/>
          </p:nvPr>
        </p:nvSpPr>
        <p:spPr>
          <a:xfrm>
            <a:off x="4393080" y="1825560"/>
            <a:ext cx="3385440" cy="2075040"/>
          </a:xfrm>
          <a:prstGeom prst="rect">
            <a:avLst/>
          </a:prstGeom>
          <a:noFill/>
          <a:ln w="0">
            <a:noFill/>
          </a:ln>
        </p:spPr>
        <p:txBody>
          <a:bodyPr lIns="0" rIns="0" tIns="0" bIns="0" anchor="t">
            <a:normAutofit/>
          </a:bodyPr>
          <a:p>
            <a:endParaRPr b="0" lang="en-GB" sz="3200" spc="-1" strike="noStrike">
              <a:latin typeface="Noto Sans"/>
            </a:endParaRPr>
          </a:p>
        </p:txBody>
      </p:sp>
      <p:sp>
        <p:nvSpPr>
          <p:cNvPr id="34" name="PlaceHolder 4"/>
          <p:cNvSpPr>
            <a:spLocks noGrp="1"/>
          </p:cNvSpPr>
          <p:nvPr>
            <p:ph/>
          </p:nvPr>
        </p:nvSpPr>
        <p:spPr>
          <a:xfrm>
            <a:off x="7948440" y="1825560"/>
            <a:ext cx="3385440" cy="2075040"/>
          </a:xfrm>
          <a:prstGeom prst="rect">
            <a:avLst/>
          </a:prstGeom>
          <a:noFill/>
          <a:ln w="0">
            <a:noFill/>
          </a:ln>
        </p:spPr>
        <p:txBody>
          <a:bodyPr lIns="0" rIns="0" tIns="0" bIns="0" anchor="t">
            <a:normAutofit/>
          </a:bodyPr>
          <a:p>
            <a:endParaRPr b="0" lang="en-GB" sz="3200" spc="-1" strike="noStrike">
              <a:latin typeface="Noto Sans"/>
            </a:endParaRPr>
          </a:p>
        </p:txBody>
      </p:sp>
      <p:sp>
        <p:nvSpPr>
          <p:cNvPr id="35" name="PlaceHolder 5"/>
          <p:cNvSpPr>
            <a:spLocks noGrp="1"/>
          </p:cNvSpPr>
          <p:nvPr>
            <p:ph/>
          </p:nvPr>
        </p:nvSpPr>
        <p:spPr>
          <a:xfrm>
            <a:off x="838080" y="4098240"/>
            <a:ext cx="3385440" cy="2075040"/>
          </a:xfrm>
          <a:prstGeom prst="rect">
            <a:avLst/>
          </a:prstGeom>
          <a:noFill/>
          <a:ln w="0">
            <a:noFill/>
          </a:ln>
        </p:spPr>
        <p:txBody>
          <a:bodyPr lIns="0" rIns="0" tIns="0" bIns="0" anchor="t">
            <a:normAutofit/>
          </a:bodyPr>
          <a:p>
            <a:endParaRPr b="0" lang="en-GB" sz="3200" spc="-1" strike="noStrike">
              <a:latin typeface="Noto Sans"/>
            </a:endParaRPr>
          </a:p>
        </p:txBody>
      </p:sp>
      <p:sp>
        <p:nvSpPr>
          <p:cNvPr id="36" name="PlaceHolder 6"/>
          <p:cNvSpPr>
            <a:spLocks noGrp="1"/>
          </p:cNvSpPr>
          <p:nvPr>
            <p:ph/>
          </p:nvPr>
        </p:nvSpPr>
        <p:spPr>
          <a:xfrm>
            <a:off x="4393080" y="4098240"/>
            <a:ext cx="3385440" cy="2075040"/>
          </a:xfrm>
          <a:prstGeom prst="rect">
            <a:avLst/>
          </a:prstGeom>
          <a:noFill/>
          <a:ln w="0">
            <a:noFill/>
          </a:ln>
        </p:spPr>
        <p:txBody>
          <a:bodyPr lIns="0" rIns="0" tIns="0" bIns="0" anchor="t">
            <a:normAutofit/>
          </a:bodyPr>
          <a:p>
            <a:endParaRPr b="0" lang="en-GB" sz="3200" spc="-1" strike="noStrike">
              <a:latin typeface="Noto Sans"/>
            </a:endParaRPr>
          </a:p>
        </p:txBody>
      </p:sp>
      <p:sp>
        <p:nvSpPr>
          <p:cNvPr id="37" name="PlaceHolder 7"/>
          <p:cNvSpPr>
            <a:spLocks noGrp="1"/>
          </p:cNvSpPr>
          <p:nvPr>
            <p:ph/>
          </p:nvPr>
        </p:nvSpPr>
        <p:spPr>
          <a:xfrm>
            <a:off x="7948440" y="4098240"/>
            <a:ext cx="3385440" cy="2075040"/>
          </a:xfrm>
          <a:prstGeom prst="rect">
            <a:avLst/>
          </a:prstGeom>
          <a:noFill/>
          <a:ln w="0">
            <a:noFill/>
          </a:ln>
        </p:spPr>
        <p:txBody>
          <a:bodyPr lIns="0" rIns="0" tIns="0" bIns="0" anchor="t">
            <a:normAutofit/>
          </a:bodyPr>
          <a:p>
            <a:endParaRPr b="0" lang="en-GB" sz="3200" spc="-1" strike="noStrike">
              <a:latin typeface="Noto Sans"/>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algn="ctr">
              <a:buNone/>
            </a:pPr>
            <a:endParaRPr b="0" lang="en-GB" sz="4400" spc="-1" strike="noStrike">
              <a:latin typeface="Noto Sans"/>
            </a:endParaRPr>
          </a:p>
        </p:txBody>
      </p:sp>
      <p:sp>
        <p:nvSpPr>
          <p:cNvPr id="41" name="PlaceHolder 2"/>
          <p:cNvSpPr>
            <a:spLocks noGrp="1"/>
          </p:cNvSpPr>
          <p:nvPr>
            <p:ph type="subTitle"/>
          </p:nvPr>
        </p:nvSpPr>
        <p:spPr>
          <a:xfrm>
            <a:off x="838080" y="1825560"/>
            <a:ext cx="10514880" cy="4350600"/>
          </a:xfrm>
          <a:prstGeom prst="rect">
            <a:avLst/>
          </a:prstGeom>
          <a:noFill/>
          <a:ln w="0">
            <a:noFill/>
          </a:ln>
        </p:spPr>
        <p:txBody>
          <a:bodyPr lIns="0" rIns="0" tIns="0" bIns="0" anchor="ctr">
            <a:noAutofit/>
          </a:bodyPr>
          <a:p>
            <a:pPr algn="ctr">
              <a:buNone/>
            </a:pPr>
            <a:endParaRPr b="0" lang="en-GB" sz="3200" spc="-1" strike="noStrike">
              <a:latin typeface="Noto Sans"/>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algn="ctr">
              <a:buNone/>
            </a:pPr>
            <a:endParaRPr b="0" lang="en-GB" sz="4400" spc="-1" strike="noStrike">
              <a:latin typeface="Noto Sans"/>
            </a:endParaRPr>
          </a:p>
        </p:txBody>
      </p:sp>
      <p:sp>
        <p:nvSpPr>
          <p:cNvPr id="43" name="PlaceHolder 2"/>
          <p:cNvSpPr>
            <a:spLocks noGrp="1"/>
          </p:cNvSpPr>
          <p:nvPr>
            <p:ph/>
          </p:nvPr>
        </p:nvSpPr>
        <p:spPr>
          <a:xfrm>
            <a:off x="838080" y="1825560"/>
            <a:ext cx="10514880" cy="4350600"/>
          </a:xfrm>
          <a:prstGeom prst="rect">
            <a:avLst/>
          </a:prstGeom>
          <a:noFill/>
          <a:ln w="0">
            <a:noFill/>
          </a:ln>
        </p:spPr>
        <p:txBody>
          <a:bodyPr lIns="0" rIns="0" tIns="0" bIns="0" anchor="t">
            <a:normAutofit/>
          </a:bodyPr>
          <a:p>
            <a:endParaRPr b="0" lang="en-GB" sz="3200" spc="-1" strike="noStrike">
              <a:latin typeface="Noto Sans"/>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algn="ctr">
              <a:buNone/>
            </a:pPr>
            <a:endParaRPr b="0" lang="en-GB" sz="4400" spc="-1" strike="noStrike">
              <a:latin typeface="Noto Sans"/>
            </a:endParaRPr>
          </a:p>
        </p:txBody>
      </p:sp>
      <p:sp>
        <p:nvSpPr>
          <p:cNvPr id="45" name="PlaceHolder 2"/>
          <p:cNvSpPr>
            <a:spLocks noGrp="1"/>
          </p:cNvSpPr>
          <p:nvPr>
            <p:ph/>
          </p:nvPr>
        </p:nvSpPr>
        <p:spPr>
          <a:xfrm>
            <a:off x="838080" y="1825560"/>
            <a:ext cx="5131080" cy="4350600"/>
          </a:xfrm>
          <a:prstGeom prst="rect">
            <a:avLst/>
          </a:prstGeom>
          <a:noFill/>
          <a:ln w="0">
            <a:noFill/>
          </a:ln>
        </p:spPr>
        <p:txBody>
          <a:bodyPr lIns="0" rIns="0" tIns="0" bIns="0" anchor="t">
            <a:normAutofit/>
          </a:bodyPr>
          <a:p>
            <a:endParaRPr b="0" lang="en-GB" sz="3200" spc="-1" strike="noStrike">
              <a:latin typeface="Noto Sans"/>
            </a:endParaRPr>
          </a:p>
        </p:txBody>
      </p:sp>
      <p:sp>
        <p:nvSpPr>
          <p:cNvPr id="46" name="PlaceHolder 3"/>
          <p:cNvSpPr>
            <a:spLocks noGrp="1"/>
          </p:cNvSpPr>
          <p:nvPr>
            <p:ph/>
          </p:nvPr>
        </p:nvSpPr>
        <p:spPr>
          <a:xfrm>
            <a:off x="6226200" y="1825560"/>
            <a:ext cx="5131080" cy="4350600"/>
          </a:xfrm>
          <a:prstGeom prst="rect">
            <a:avLst/>
          </a:prstGeom>
          <a:noFill/>
          <a:ln w="0">
            <a:noFill/>
          </a:ln>
        </p:spPr>
        <p:txBody>
          <a:bodyPr lIns="0" rIns="0" tIns="0" bIns="0" anchor="t">
            <a:normAutofit/>
          </a:bodyPr>
          <a:p>
            <a:endParaRPr b="0" lang="en-GB" sz="3200" spc="-1" strike="noStrike">
              <a:latin typeface="Noto Sans"/>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algn="ctr">
              <a:buNone/>
            </a:pPr>
            <a:endParaRPr b="0" lang="en-GB" sz="4400" spc="-1" strike="noStrike">
              <a:latin typeface="Noto Sans"/>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838080" y="365040"/>
            <a:ext cx="10514880" cy="6142320"/>
          </a:xfrm>
          <a:prstGeom prst="rect">
            <a:avLst/>
          </a:prstGeom>
          <a:noFill/>
          <a:ln w="0">
            <a:noFill/>
          </a:ln>
        </p:spPr>
        <p:txBody>
          <a:bodyPr lIns="0" rIns="0" tIns="0" bIns="0" anchor="ctr">
            <a:noAutofit/>
          </a:bodyPr>
          <a:p>
            <a:pPr algn="ctr">
              <a:buNone/>
            </a:pPr>
            <a:endParaRPr b="0" lang="en-GB" sz="3200" spc="-1" strike="noStrike">
              <a:latin typeface="Noto Sans"/>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algn="ctr">
              <a:buNone/>
            </a:pPr>
            <a:endParaRPr b="0" lang="en-GB" sz="4400" spc="-1" strike="noStrike">
              <a:latin typeface="Noto Sans"/>
            </a:endParaRPr>
          </a:p>
        </p:txBody>
      </p:sp>
      <p:sp>
        <p:nvSpPr>
          <p:cNvPr id="50"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endParaRPr b="0" lang="en-GB" sz="3200" spc="-1" strike="noStrike">
              <a:latin typeface="Noto Sans"/>
            </a:endParaRPr>
          </a:p>
        </p:txBody>
      </p:sp>
      <p:sp>
        <p:nvSpPr>
          <p:cNvPr id="51" name="PlaceHolder 3"/>
          <p:cNvSpPr>
            <a:spLocks noGrp="1"/>
          </p:cNvSpPr>
          <p:nvPr>
            <p:ph/>
          </p:nvPr>
        </p:nvSpPr>
        <p:spPr>
          <a:xfrm>
            <a:off x="6226200" y="1825560"/>
            <a:ext cx="5131080" cy="4350600"/>
          </a:xfrm>
          <a:prstGeom prst="rect">
            <a:avLst/>
          </a:prstGeom>
          <a:noFill/>
          <a:ln w="0">
            <a:noFill/>
          </a:ln>
        </p:spPr>
        <p:txBody>
          <a:bodyPr lIns="0" rIns="0" tIns="0" bIns="0" anchor="t">
            <a:normAutofit/>
          </a:bodyPr>
          <a:p>
            <a:endParaRPr b="0" lang="en-GB" sz="3200" spc="-1" strike="noStrike">
              <a:latin typeface="Noto Sans"/>
            </a:endParaRPr>
          </a:p>
        </p:txBody>
      </p:sp>
      <p:sp>
        <p:nvSpPr>
          <p:cNvPr id="52"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endParaRPr b="0" lang="en-GB" sz="3200" spc="-1" strike="noStrike">
              <a:latin typeface="Noto Sans"/>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algn="ctr">
              <a:buNone/>
            </a:pPr>
            <a:endParaRPr b="0" lang="en-GB" sz="4400" spc="-1" strike="noStrike">
              <a:latin typeface="Noto Sans"/>
            </a:endParaRPr>
          </a:p>
        </p:txBody>
      </p:sp>
      <p:sp>
        <p:nvSpPr>
          <p:cNvPr id="3" name="PlaceHolder 2"/>
          <p:cNvSpPr>
            <a:spLocks noGrp="1"/>
          </p:cNvSpPr>
          <p:nvPr>
            <p:ph type="subTitle"/>
          </p:nvPr>
        </p:nvSpPr>
        <p:spPr>
          <a:xfrm>
            <a:off x="838080" y="1825560"/>
            <a:ext cx="10514880" cy="4350600"/>
          </a:xfrm>
          <a:prstGeom prst="rect">
            <a:avLst/>
          </a:prstGeom>
          <a:noFill/>
          <a:ln w="0">
            <a:noFill/>
          </a:ln>
        </p:spPr>
        <p:txBody>
          <a:bodyPr lIns="0" rIns="0" tIns="0" bIns="0" anchor="ctr">
            <a:noAutofit/>
          </a:bodyPr>
          <a:p>
            <a:pPr algn="ctr">
              <a:buNone/>
            </a:pPr>
            <a:endParaRPr b="0" lang="en-GB" sz="3200" spc="-1" strike="noStrike">
              <a:latin typeface="Noto Sans"/>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algn="ctr">
              <a:buNone/>
            </a:pPr>
            <a:endParaRPr b="0" lang="en-GB" sz="4400" spc="-1" strike="noStrike">
              <a:latin typeface="Noto Sans"/>
            </a:endParaRPr>
          </a:p>
        </p:txBody>
      </p:sp>
      <p:sp>
        <p:nvSpPr>
          <p:cNvPr id="54" name="PlaceHolder 2"/>
          <p:cNvSpPr>
            <a:spLocks noGrp="1"/>
          </p:cNvSpPr>
          <p:nvPr>
            <p:ph/>
          </p:nvPr>
        </p:nvSpPr>
        <p:spPr>
          <a:xfrm>
            <a:off x="838080" y="1825560"/>
            <a:ext cx="5131080" cy="4350600"/>
          </a:xfrm>
          <a:prstGeom prst="rect">
            <a:avLst/>
          </a:prstGeom>
          <a:noFill/>
          <a:ln w="0">
            <a:noFill/>
          </a:ln>
        </p:spPr>
        <p:txBody>
          <a:bodyPr lIns="0" rIns="0" tIns="0" bIns="0" anchor="t">
            <a:normAutofit/>
          </a:bodyPr>
          <a:p>
            <a:endParaRPr b="0" lang="en-GB" sz="3200" spc="-1" strike="noStrike">
              <a:latin typeface="Noto Sans"/>
            </a:endParaRPr>
          </a:p>
        </p:txBody>
      </p:sp>
      <p:sp>
        <p:nvSpPr>
          <p:cNvPr id="55"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endParaRPr b="0" lang="en-GB" sz="3200" spc="-1" strike="noStrike">
              <a:latin typeface="Noto Sans"/>
            </a:endParaRPr>
          </a:p>
        </p:txBody>
      </p:sp>
      <p:sp>
        <p:nvSpPr>
          <p:cNvPr id="56" name="PlaceHolder 4"/>
          <p:cNvSpPr>
            <a:spLocks noGrp="1"/>
          </p:cNvSpPr>
          <p:nvPr>
            <p:ph/>
          </p:nvPr>
        </p:nvSpPr>
        <p:spPr>
          <a:xfrm>
            <a:off x="6226200" y="4098240"/>
            <a:ext cx="5131080" cy="2075040"/>
          </a:xfrm>
          <a:prstGeom prst="rect">
            <a:avLst/>
          </a:prstGeom>
          <a:noFill/>
          <a:ln w="0">
            <a:noFill/>
          </a:ln>
        </p:spPr>
        <p:txBody>
          <a:bodyPr lIns="0" rIns="0" tIns="0" bIns="0" anchor="t">
            <a:normAutofit/>
          </a:bodyPr>
          <a:p>
            <a:endParaRPr b="0" lang="en-GB" sz="3200" spc="-1" strike="noStrike">
              <a:latin typeface="Noto Sans"/>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algn="ctr">
              <a:buNone/>
            </a:pPr>
            <a:endParaRPr b="0" lang="en-GB" sz="4400" spc="-1" strike="noStrike">
              <a:latin typeface="Noto Sans"/>
            </a:endParaRPr>
          </a:p>
        </p:txBody>
      </p:sp>
      <p:sp>
        <p:nvSpPr>
          <p:cNvPr id="58"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endParaRPr b="0" lang="en-GB" sz="3200" spc="-1" strike="noStrike">
              <a:latin typeface="Noto Sans"/>
            </a:endParaRPr>
          </a:p>
        </p:txBody>
      </p:sp>
      <p:sp>
        <p:nvSpPr>
          <p:cNvPr id="59"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endParaRPr b="0" lang="en-GB" sz="3200" spc="-1" strike="noStrike">
              <a:latin typeface="Noto Sans"/>
            </a:endParaRPr>
          </a:p>
        </p:txBody>
      </p:sp>
      <p:sp>
        <p:nvSpPr>
          <p:cNvPr id="60" name="PlaceHolder 4"/>
          <p:cNvSpPr>
            <a:spLocks noGrp="1"/>
          </p:cNvSpPr>
          <p:nvPr>
            <p:ph/>
          </p:nvPr>
        </p:nvSpPr>
        <p:spPr>
          <a:xfrm>
            <a:off x="838080" y="4098240"/>
            <a:ext cx="10514880" cy="2075040"/>
          </a:xfrm>
          <a:prstGeom prst="rect">
            <a:avLst/>
          </a:prstGeom>
          <a:noFill/>
          <a:ln w="0">
            <a:noFill/>
          </a:ln>
        </p:spPr>
        <p:txBody>
          <a:bodyPr lIns="0" rIns="0" tIns="0" bIns="0" anchor="t">
            <a:normAutofit/>
          </a:bodyPr>
          <a:p>
            <a:endParaRPr b="0" lang="en-GB" sz="3200" spc="-1" strike="noStrike">
              <a:latin typeface="Noto Sans"/>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algn="ctr">
              <a:buNone/>
            </a:pPr>
            <a:endParaRPr b="0" lang="en-GB" sz="4400" spc="-1" strike="noStrike">
              <a:latin typeface="Noto Sans"/>
            </a:endParaRPr>
          </a:p>
        </p:txBody>
      </p:sp>
      <p:sp>
        <p:nvSpPr>
          <p:cNvPr id="62" name="PlaceHolder 2"/>
          <p:cNvSpPr>
            <a:spLocks noGrp="1"/>
          </p:cNvSpPr>
          <p:nvPr>
            <p:ph/>
          </p:nvPr>
        </p:nvSpPr>
        <p:spPr>
          <a:xfrm>
            <a:off x="838080" y="1825560"/>
            <a:ext cx="10514880" cy="2075040"/>
          </a:xfrm>
          <a:prstGeom prst="rect">
            <a:avLst/>
          </a:prstGeom>
          <a:noFill/>
          <a:ln w="0">
            <a:noFill/>
          </a:ln>
        </p:spPr>
        <p:txBody>
          <a:bodyPr lIns="0" rIns="0" tIns="0" bIns="0" anchor="t">
            <a:normAutofit/>
          </a:bodyPr>
          <a:p>
            <a:endParaRPr b="0" lang="en-GB" sz="3200" spc="-1" strike="noStrike">
              <a:latin typeface="Noto Sans"/>
            </a:endParaRPr>
          </a:p>
        </p:txBody>
      </p:sp>
      <p:sp>
        <p:nvSpPr>
          <p:cNvPr id="63" name="PlaceHolder 3"/>
          <p:cNvSpPr>
            <a:spLocks noGrp="1"/>
          </p:cNvSpPr>
          <p:nvPr>
            <p:ph/>
          </p:nvPr>
        </p:nvSpPr>
        <p:spPr>
          <a:xfrm>
            <a:off x="838080" y="4098240"/>
            <a:ext cx="10514880" cy="2075040"/>
          </a:xfrm>
          <a:prstGeom prst="rect">
            <a:avLst/>
          </a:prstGeom>
          <a:noFill/>
          <a:ln w="0">
            <a:noFill/>
          </a:ln>
        </p:spPr>
        <p:txBody>
          <a:bodyPr lIns="0" rIns="0" tIns="0" bIns="0" anchor="t">
            <a:normAutofit/>
          </a:bodyPr>
          <a:p>
            <a:endParaRPr b="0" lang="en-GB" sz="3200" spc="-1" strike="noStrike">
              <a:latin typeface="Noto Sans"/>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algn="ctr">
              <a:buNone/>
            </a:pPr>
            <a:endParaRPr b="0" lang="en-GB" sz="4400" spc="-1" strike="noStrike">
              <a:latin typeface="Noto Sans"/>
            </a:endParaRPr>
          </a:p>
        </p:txBody>
      </p:sp>
      <p:sp>
        <p:nvSpPr>
          <p:cNvPr id="65"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endParaRPr b="0" lang="en-GB" sz="3200" spc="-1" strike="noStrike">
              <a:latin typeface="Noto Sans"/>
            </a:endParaRPr>
          </a:p>
        </p:txBody>
      </p:sp>
      <p:sp>
        <p:nvSpPr>
          <p:cNvPr id="66"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endParaRPr b="0" lang="en-GB" sz="3200" spc="-1" strike="noStrike">
              <a:latin typeface="Noto Sans"/>
            </a:endParaRPr>
          </a:p>
        </p:txBody>
      </p:sp>
      <p:sp>
        <p:nvSpPr>
          <p:cNvPr id="67"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endParaRPr b="0" lang="en-GB" sz="3200" spc="-1" strike="noStrike">
              <a:latin typeface="Noto Sans"/>
            </a:endParaRPr>
          </a:p>
        </p:txBody>
      </p:sp>
      <p:sp>
        <p:nvSpPr>
          <p:cNvPr id="68" name="PlaceHolder 5"/>
          <p:cNvSpPr>
            <a:spLocks noGrp="1"/>
          </p:cNvSpPr>
          <p:nvPr>
            <p:ph/>
          </p:nvPr>
        </p:nvSpPr>
        <p:spPr>
          <a:xfrm>
            <a:off x="6226200" y="4098240"/>
            <a:ext cx="5131080" cy="2075040"/>
          </a:xfrm>
          <a:prstGeom prst="rect">
            <a:avLst/>
          </a:prstGeom>
          <a:noFill/>
          <a:ln w="0">
            <a:noFill/>
          </a:ln>
        </p:spPr>
        <p:txBody>
          <a:bodyPr lIns="0" rIns="0" tIns="0" bIns="0" anchor="t">
            <a:normAutofit/>
          </a:bodyPr>
          <a:p>
            <a:endParaRPr b="0" lang="en-GB" sz="3200" spc="-1" strike="noStrike">
              <a:latin typeface="Noto Sans"/>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algn="ctr">
              <a:buNone/>
            </a:pPr>
            <a:endParaRPr b="0" lang="en-GB" sz="4400" spc="-1" strike="noStrike">
              <a:latin typeface="Noto Sans"/>
            </a:endParaRPr>
          </a:p>
        </p:txBody>
      </p:sp>
      <p:sp>
        <p:nvSpPr>
          <p:cNvPr id="70" name="PlaceHolder 2"/>
          <p:cNvSpPr>
            <a:spLocks noGrp="1"/>
          </p:cNvSpPr>
          <p:nvPr>
            <p:ph/>
          </p:nvPr>
        </p:nvSpPr>
        <p:spPr>
          <a:xfrm>
            <a:off x="838080" y="1825560"/>
            <a:ext cx="3385440" cy="2075040"/>
          </a:xfrm>
          <a:prstGeom prst="rect">
            <a:avLst/>
          </a:prstGeom>
          <a:noFill/>
          <a:ln w="0">
            <a:noFill/>
          </a:ln>
        </p:spPr>
        <p:txBody>
          <a:bodyPr lIns="0" rIns="0" tIns="0" bIns="0" anchor="t">
            <a:normAutofit/>
          </a:bodyPr>
          <a:p>
            <a:endParaRPr b="0" lang="en-GB" sz="3200" spc="-1" strike="noStrike">
              <a:latin typeface="Noto Sans"/>
            </a:endParaRPr>
          </a:p>
        </p:txBody>
      </p:sp>
      <p:sp>
        <p:nvSpPr>
          <p:cNvPr id="71" name="PlaceHolder 3"/>
          <p:cNvSpPr>
            <a:spLocks noGrp="1"/>
          </p:cNvSpPr>
          <p:nvPr>
            <p:ph/>
          </p:nvPr>
        </p:nvSpPr>
        <p:spPr>
          <a:xfrm>
            <a:off x="4393080" y="1825560"/>
            <a:ext cx="3385440" cy="2075040"/>
          </a:xfrm>
          <a:prstGeom prst="rect">
            <a:avLst/>
          </a:prstGeom>
          <a:noFill/>
          <a:ln w="0">
            <a:noFill/>
          </a:ln>
        </p:spPr>
        <p:txBody>
          <a:bodyPr lIns="0" rIns="0" tIns="0" bIns="0" anchor="t">
            <a:normAutofit/>
          </a:bodyPr>
          <a:p>
            <a:endParaRPr b="0" lang="en-GB" sz="3200" spc="-1" strike="noStrike">
              <a:latin typeface="Noto Sans"/>
            </a:endParaRPr>
          </a:p>
        </p:txBody>
      </p:sp>
      <p:sp>
        <p:nvSpPr>
          <p:cNvPr id="72" name="PlaceHolder 4"/>
          <p:cNvSpPr>
            <a:spLocks noGrp="1"/>
          </p:cNvSpPr>
          <p:nvPr>
            <p:ph/>
          </p:nvPr>
        </p:nvSpPr>
        <p:spPr>
          <a:xfrm>
            <a:off x="7948440" y="1825560"/>
            <a:ext cx="3385440" cy="2075040"/>
          </a:xfrm>
          <a:prstGeom prst="rect">
            <a:avLst/>
          </a:prstGeom>
          <a:noFill/>
          <a:ln w="0">
            <a:noFill/>
          </a:ln>
        </p:spPr>
        <p:txBody>
          <a:bodyPr lIns="0" rIns="0" tIns="0" bIns="0" anchor="t">
            <a:normAutofit/>
          </a:bodyPr>
          <a:p>
            <a:endParaRPr b="0" lang="en-GB" sz="3200" spc="-1" strike="noStrike">
              <a:latin typeface="Noto Sans"/>
            </a:endParaRPr>
          </a:p>
        </p:txBody>
      </p:sp>
      <p:sp>
        <p:nvSpPr>
          <p:cNvPr id="73" name="PlaceHolder 5"/>
          <p:cNvSpPr>
            <a:spLocks noGrp="1"/>
          </p:cNvSpPr>
          <p:nvPr>
            <p:ph/>
          </p:nvPr>
        </p:nvSpPr>
        <p:spPr>
          <a:xfrm>
            <a:off x="838080" y="4098240"/>
            <a:ext cx="3385440" cy="2075040"/>
          </a:xfrm>
          <a:prstGeom prst="rect">
            <a:avLst/>
          </a:prstGeom>
          <a:noFill/>
          <a:ln w="0">
            <a:noFill/>
          </a:ln>
        </p:spPr>
        <p:txBody>
          <a:bodyPr lIns="0" rIns="0" tIns="0" bIns="0" anchor="t">
            <a:normAutofit/>
          </a:bodyPr>
          <a:p>
            <a:endParaRPr b="0" lang="en-GB" sz="3200" spc="-1" strike="noStrike">
              <a:latin typeface="Noto Sans"/>
            </a:endParaRPr>
          </a:p>
        </p:txBody>
      </p:sp>
      <p:sp>
        <p:nvSpPr>
          <p:cNvPr id="74" name="PlaceHolder 6"/>
          <p:cNvSpPr>
            <a:spLocks noGrp="1"/>
          </p:cNvSpPr>
          <p:nvPr>
            <p:ph/>
          </p:nvPr>
        </p:nvSpPr>
        <p:spPr>
          <a:xfrm>
            <a:off x="4393080" y="4098240"/>
            <a:ext cx="3385440" cy="2075040"/>
          </a:xfrm>
          <a:prstGeom prst="rect">
            <a:avLst/>
          </a:prstGeom>
          <a:noFill/>
          <a:ln w="0">
            <a:noFill/>
          </a:ln>
        </p:spPr>
        <p:txBody>
          <a:bodyPr lIns="0" rIns="0" tIns="0" bIns="0" anchor="t">
            <a:normAutofit/>
          </a:bodyPr>
          <a:p>
            <a:endParaRPr b="0" lang="en-GB" sz="3200" spc="-1" strike="noStrike">
              <a:latin typeface="Noto Sans"/>
            </a:endParaRPr>
          </a:p>
        </p:txBody>
      </p:sp>
      <p:sp>
        <p:nvSpPr>
          <p:cNvPr id="75" name="PlaceHolder 7"/>
          <p:cNvSpPr>
            <a:spLocks noGrp="1"/>
          </p:cNvSpPr>
          <p:nvPr>
            <p:ph/>
          </p:nvPr>
        </p:nvSpPr>
        <p:spPr>
          <a:xfrm>
            <a:off x="7948440" y="4098240"/>
            <a:ext cx="3385440" cy="2075040"/>
          </a:xfrm>
          <a:prstGeom prst="rect">
            <a:avLst/>
          </a:prstGeom>
          <a:noFill/>
          <a:ln w="0">
            <a:noFill/>
          </a:ln>
        </p:spPr>
        <p:txBody>
          <a:bodyPr lIns="0" rIns="0" tIns="0" bIns="0" anchor="t">
            <a:normAutofit/>
          </a:bodyPr>
          <a:p>
            <a:endParaRPr b="0" lang="en-GB" sz="3200" spc="-1" strike="noStrike">
              <a:latin typeface="Noto Sans"/>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algn="ctr">
              <a:buNone/>
            </a:pPr>
            <a:endParaRPr b="0" lang="en-GB" sz="4400" spc="-1" strike="noStrike">
              <a:latin typeface="Noto Sans"/>
            </a:endParaRPr>
          </a:p>
        </p:txBody>
      </p:sp>
      <p:sp>
        <p:nvSpPr>
          <p:cNvPr id="5" name="PlaceHolder 2"/>
          <p:cNvSpPr>
            <a:spLocks noGrp="1"/>
          </p:cNvSpPr>
          <p:nvPr>
            <p:ph/>
          </p:nvPr>
        </p:nvSpPr>
        <p:spPr>
          <a:xfrm>
            <a:off x="838080" y="1825560"/>
            <a:ext cx="10514880" cy="4350600"/>
          </a:xfrm>
          <a:prstGeom prst="rect">
            <a:avLst/>
          </a:prstGeom>
          <a:noFill/>
          <a:ln w="0">
            <a:noFill/>
          </a:ln>
        </p:spPr>
        <p:txBody>
          <a:bodyPr lIns="0" rIns="0" tIns="0" bIns="0" anchor="t">
            <a:normAutofit/>
          </a:bodyPr>
          <a:p>
            <a:endParaRPr b="0" lang="en-GB" sz="3200" spc="-1" strike="noStrike">
              <a:latin typeface="Noto Sans"/>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algn="ctr">
              <a:buNone/>
            </a:pPr>
            <a:endParaRPr b="0" lang="en-GB" sz="4400" spc="-1" strike="noStrike">
              <a:latin typeface="Noto Sans"/>
            </a:endParaRPr>
          </a:p>
        </p:txBody>
      </p:sp>
      <p:sp>
        <p:nvSpPr>
          <p:cNvPr id="7" name="PlaceHolder 2"/>
          <p:cNvSpPr>
            <a:spLocks noGrp="1"/>
          </p:cNvSpPr>
          <p:nvPr>
            <p:ph/>
          </p:nvPr>
        </p:nvSpPr>
        <p:spPr>
          <a:xfrm>
            <a:off x="838080" y="1825560"/>
            <a:ext cx="5131080" cy="4350600"/>
          </a:xfrm>
          <a:prstGeom prst="rect">
            <a:avLst/>
          </a:prstGeom>
          <a:noFill/>
          <a:ln w="0">
            <a:noFill/>
          </a:ln>
        </p:spPr>
        <p:txBody>
          <a:bodyPr lIns="0" rIns="0" tIns="0" bIns="0" anchor="t">
            <a:normAutofit/>
          </a:bodyPr>
          <a:p>
            <a:endParaRPr b="0" lang="en-GB" sz="3200" spc="-1" strike="noStrike">
              <a:latin typeface="Noto Sans"/>
            </a:endParaRPr>
          </a:p>
        </p:txBody>
      </p:sp>
      <p:sp>
        <p:nvSpPr>
          <p:cNvPr id="8" name="PlaceHolder 3"/>
          <p:cNvSpPr>
            <a:spLocks noGrp="1"/>
          </p:cNvSpPr>
          <p:nvPr>
            <p:ph/>
          </p:nvPr>
        </p:nvSpPr>
        <p:spPr>
          <a:xfrm>
            <a:off x="6226200" y="1825560"/>
            <a:ext cx="5131080" cy="4350600"/>
          </a:xfrm>
          <a:prstGeom prst="rect">
            <a:avLst/>
          </a:prstGeom>
          <a:noFill/>
          <a:ln w="0">
            <a:noFill/>
          </a:ln>
        </p:spPr>
        <p:txBody>
          <a:bodyPr lIns="0" rIns="0" tIns="0" bIns="0" anchor="t">
            <a:normAutofit/>
          </a:bodyPr>
          <a:p>
            <a:endParaRPr b="0" lang="en-GB" sz="3200" spc="-1" strike="noStrike">
              <a:latin typeface="Noto Sans"/>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algn="ctr">
              <a:buNone/>
            </a:pPr>
            <a:endParaRPr b="0" lang="en-GB" sz="4400" spc="-1" strike="noStrike">
              <a:latin typeface="Noto Sans"/>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838080" y="365040"/>
            <a:ext cx="10514880" cy="6142320"/>
          </a:xfrm>
          <a:prstGeom prst="rect">
            <a:avLst/>
          </a:prstGeom>
          <a:noFill/>
          <a:ln w="0">
            <a:noFill/>
          </a:ln>
        </p:spPr>
        <p:txBody>
          <a:bodyPr lIns="0" rIns="0" tIns="0" bIns="0" anchor="ctr">
            <a:noAutofit/>
          </a:bodyPr>
          <a:p>
            <a:pPr algn="ctr">
              <a:buNone/>
            </a:pPr>
            <a:endParaRPr b="0" lang="en-GB" sz="3200" spc="-1" strike="noStrike">
              <a:latin typeface="Noto Sans"/>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algn="ctr">
              <a:buNone/>
            </a:pPr>
            <a:endParaRPr b="0" lang="en-GB" sz="4400" spc="-1" strike="noStrike">
              <a:latin typeface="Noto Sans"/>
            </a:endParaRPr>
          </a:p>
        </p:txBody>
      </p:sp>
      <p:sp>
        <p:nvSpPr>
          <p:cNvPr id="12"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endParaRPr b="0" lang="en-GB" sz="3200" spc="-1" strike="noStrike">
              <a:latin typeface="Noto Sans"/>
            </a:endParaRPr>
          </a:p>
        </p:txBody>
      </p:sp>
      <p:sp>
        <p:nvSpPr>
          <p:cNvPr id="13" name="PlaceHolder 3"/>
          <p:cNvSpPr>
            <a:spLocks noGrp="1"/>
          </p:cNvSpPr>
          <p:nvPr>
            <p:ph/>
          </p:nvPr>
        </p:nvSpPr>
        <p:spPr>
          <a:xfrm>
            <a:off x="6226200" y="1825560"/>
            <a:ext cx="5131080" cy="4350600"/>
          </a:xfrm>
          <a:prstGeom prst="rect">
            <a:avLst/>
          </a:prstGeom>
          <a:noFill/>
          <a:ln w="0">
            <a:noFill/>
          </a:ln>
        </p:spPr>
        <p:txBody>
          <a:bodyPr lIns="0" rIns="0" tIns="0" bIns="0" anchor="t">
            <a:normAutofit/>
          </a:bodyPr>
          <a:p>
            <a:endParaRPr b="0" lang="en-GB" sz="3200" spc="-1" strike="noStrike">
              <a:latin typeface="Noto Sans"/>
            </a:endParaRPr>
          </a:p>
        </p:txBody>
      </p:sp>
      <p:sp>
        <p:nvSpPr>
          <p:cNvPr id="14"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endParaRPr b="0" lang="en-GB" sz="3200" spc="-1" strike="noStrike">
              <a:latin typeface="Noto Sans"/>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algn="ctr">
              <a:buNone/>
            </a:pPr>
            <a:endParaRPr b="0" lang="en-GB" sz="4400" spc="-1" strike="noStrike">
              <a:latin typeface="Noto Sans"/>
            </a:endParaRPr>
          </a:p>
        </p:txBody>
      </p:sp>
      <p:sp>
        <p:nvSpPr>
          <p:cNvPr id="16" name="PlaceHolder 2"/>
          <p:cNvSpPr>
            <a:spLocks noGrp="1"/>
          </p:cNvSpPr>
          <p:nvPr>
            <p:ph/>
          </p:nvPr>
        </p:nvSpPr>
        <p:spPr>
          <a:xfrm>
            <a:off x="838080" y="1825560"/>
            <a:ext cx="5131080" cy="4350600"/>
          </a:xfrm>
          <a:prstGeom prst="rect">
            <a:avLst/>
          </a:prstGeom>
          <a:noFill/>
          <a:ln w="0">
            <a:noFill/>
          </a:ln>
        </p:spPr>
        <p:txBody>
          <a:bodyPr lIns="0" rIns="0" tIns="0" bIns="0" anchor="t">
            <a:normAutofit/>
          </a:bodyPr>
          <a:p>
            <a:endParaRPr b="0" lang="en-GB" sz="3200" spc="-1" strike="noStrike">
              <a:latin typeface="Noto Sans"/>
            </a:endParaRPr>
          </a:p>
        </p:txBody>
      </p:sp>
      <p:sp>
        <p:nvSpPr>
          <p:cNvPr id="17"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endParaRPr b="0" lang="en-GB" sz="3200" spc="-1" strike="noStrike">
              <a:latin typeface="Noto Sans"/>
            </a:endParaRPr>
          </a:p>
        </p:txBody>
      </p:sp>
      <p:sp>
        <p:nvSpPr>
          <p:cNvPr id="18" name="PlaceHolder 4"/>
          <p:cNvSpPr>
            <a:spLocks noGrp="1"/>
          </p:cNvSpPr>
          <p:nvPr>
            <p:ph/>
          </p:nvPr>
        </p:nvSpPr>
        <p:spPr>
          <a:xfrm>
            <a:off x="6226200" y="4098240"/>
            <a:ext cx="5131080" cy="2075040"/>
          </a:xfrm>
          <a:prstGeom prst="rect">
            <a:avLst/>
          </a:prstGeom>
          <a:noFill/>
          <a:ln w="0">
            <a:noFill/>
          </a:ln>
        </p:spPr>
        <p:txBody>
          <a:bodyPr lIns="0" rIns="0" tIns="0" bIns="0" anchor="t">
            <a:normAutofit/>
          </a:bodyPr>
          <a:p>
            <a:endParaRPr b="0" lang="en-GB" sz="3200" spc="-1" strike="noStrike">
              <a:latin typeface="Noto Sans"/>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algn="ctr">
              <a:buNone/>
            </a:pPr>
            <a:endParaRPr b="0" lang="en-GB" sz="4400" spc="-1" strike="noStrike">
              <a:latin typeface="Noto Sans"/>
            </a:endParaRPr>
          </a:p>
        </p:txBody>
      </p:sp>
      <p:sp>
        <p:nvSpPr>
          <p:cNvPr id="20"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endParaRPr b="0" lang="en-GB" sz="3200" spc="-1" strike="noStrike">
              <a:latin typeface="Noto Sans"/>
            </a:endParaRPr>
          </a:p>
        </p:txBody>
      </p:sp>
      <p:sp>
        <p:nvSpPr>
          <p:cNvPr id="21"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endParaRPr b="0" lang="en-GB" sz="3200" spc="-1" strike="noStrike">
              <a:latin typeface="Noto Sans"/>
            </a:endParaRPr>
          </a:p>
        </p:txBody>
      </p:sp>
      <p:sp>
        <p:nvSpPr>
          <p:cNvPr id="22" name="PlaceHolder 4"/>
          <p:cNvSpPr>
            <a:spLocks noGrp="1"/>
          </p:cNvSpPr>
          <p:nvPr>
            <p:ph/>
          </p:nvPr>
        </p:nvSpPr>
        <p:spPr>
          <a:xfrm>
            <a:off x="838080" y="4098240"/>
            <a:ext cx="10514880" cy="2075040"/>
          </a:xfrm>
          <a:prstGeom prst="rect">
            <a:avLst/>
          </a:prstGeom>
          <a:noFill/>
          <a:ln w="0">
            <a:noFill/>
          </a:ln>
        </p:spPr>
        <p:txBody>
          <a:bodyPr lIns="0" rIns="0" tIns="0" bIns="0" anchor="t">
            <a:normAutofit/>
          </a:bodyPr>
          <a:p>
            <a:endParaRPr b="0" lang="en-GB" sz="3200" spc="-1" strike="noStrike">
              <a:latin typeface="Noto Sans"/>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r>
              <a:rPr b="0" lang="en-GB" sz="1800" spc="-1" strike="noStrike">
                <a:latin typeface="Noto Sans"/>
              </a:rPr>
              <a:t>Click to edit the title text format</a:t>
            </a:r>
            <a:endParaRPr b="0" lang="en-GB" sz="1800" spc="-1" strike="noStrike">
              <a:latin typeface="Noto Sans"/>
            </a:endParaRPr>
          </a:p>
        </p:txBody>
      </p:sp>
      <p:sp>
        <p:nvSpPr>
          <p:cNvPr id="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latin typeface="Noto Sans"/>
              </a:rPr>
              <a:t>Click to edit the outline text format</a:t>
            </a:r>
            <a:endParaRPr b="0" lang="en-GB" sz="3200" spc="-1" strike="noStrike">
              <a:latin typeface="Noto Sans"/>
            </a:endParaRPr>
          </a:p>
          <a:p>
            <a:pPr lvl="1" marL="864000" indent="-324000">
              <a:spcBef>
                <a:spcPts val="1134"/>
              </a:spcBef>
              <a:buClr>
                <a:srgbClr val="000000"/>
              </a:buClr>
              <a:buSzPct val="75000"/>
              <a:buFont typeface="Symbol" charset="2"/>
              <a:buChar char=""/>
            </a:pPr>
            <a:r>
              <a:rPr b="0" lang="en-GB" sz="2800" spc="-1" strike="noStrike">
                <a:latin typeface="Noto Sans"/>
              </a:rPr>
              <a:t>Second Outline Level</a:t>
            </a:r>
            <a:endParaRPr b="0" lang="en-GB" sz="2800" spc="-1" strike="noStrike">
              <a:latin typeface="Noto Sans"/>
            </a:endParaRPr>
          </a:p>
          <a:p>
            <a:pPr lvl="2" marL="1296000" indent="-288000">
              <a:spcBef>
                <a:spcPts val="850"/>
              </a:spcBef>
              <a:buClr>
                <a:srgbClr val="000000"/>
              </a:buClr>
              <a:buSzPct val="45000"/>
              <a:buFont typeface="Wingdings" charset="2"/>
              <a:buChar char=""/>
            </a:pPr>
            <a:r>
              <a:rPr b="0" lang="en-GB" sz="2400" spc="-1" strike="noStrike">
                <a:latin typeface="Noto Sans"/>
              </a:rPr>
              <a:t>Third Outline Level</a:t>
            </a:r>
            <a:endParaRPr b="0" lang="en-GB" sz="2400" spc="-1" strike="noStrike">
              <a:latin typeface="Noto Sans"/>
            </a:endParaRPr>
          </a:p>
          <a:p>
            <a:pPr lvl="3" marL="1728000" indent="-216000">
              <a:spcBef>
                <a:spcPts val="567"/>
              </a:spcBef>
              <a:buClr>
                <a:srgbClr val="000000"/>
              </a:buClr>
              <a:buSzPct val="75000"/>
              <a:buFont typeface="Symbol" charset="2"/>
              <a:buChar char=""/>
            </a:pPr>
            <a:r>
              <a:rPr b="0" lang="en-GB" sz="2000" spc="-1" strike="noStrike">
                <a:latin typeface="Noto Sans"/>
              </a:rPr>
              <a:t>Fourth Outline Level</a:t>
            </a:r>
            <a:endParaRPr b="0" lang="en-GB" sz="2000" spc="-1" strike="noStrike">
              <a:latin typeface="Noto Sans"/>
            </a:endParaRPr>
          </a:p>
          <a:p>
            <a:pPr lvl="4" marL="2160000" indent="-216000">
              <a:spcBef>
                <a:spcPts val="283"/>
              </a:spcBef>
              <a:buClr>
                <a:srgbClr val="000000"/>
              </a:buClr>
              <a:buSzPct val="45000"/>
              <a:buFont typeface="Wingdings" charset="2"/>
              <a:buChar char=""/>
            </a:pPr>
            <a:r>
              <a:rPr b="0" lang="en-GB" sz="2000" spc="-1" strike="noStrike">
                <a:latin typeface="Noto Sans"/>
              </a:rPr>
              <a:t>Fifth Outline Level</a:t>
            </a:r>
            <a:endParaRPr b="0" lang="en-GB" sz="2000" spc="-1" strike="noStrike">
              <a:latin typeface="Noto Sans"/>
            </a:endParaRPr>
          </a:p>
          <a:p>
            <a:pPr lvl="5" marL="2592000" indent="-216000">
              <a:spcBef>
                <a:spcPts val="283"/>
              </a:spcBef>
              <a:buClr>
                <a:srgbClr val="000000"/>
              </a:buClr>
              <a:buSzPct val="45000"/>
              <a:buFont typeface="Wingdings" charset="2"/>
              <a:buChar char=""/>
            </a:pPr>
            <a:r>
              <a:rPr b="0" lang="en-GB" sz="2000" spc="-1" strike="noStrike">
                <a:latin typeface="Noto Sans"/>
              </a:rPr>
              <a:t>Sixth Outline Level</a:t>
            </a:r>
            <a:endParaRPr b="0" lang="en-GB" sz="2000" spc="-1" strike="noStrike">
              <a:latin typeface="Noto Sans"/>
            </a:endParaRPr>
          </a:p>
          <a:p>
            <a:pPr lvl="6" marL="3024000" indent="-216000">
              <a:spcBef>
                <a:spcPts val="283"/>
              </a:spcBef>
              <a:buClr>
                <a:srgbClr val="000000"/>
              </a:buClr>
              <a:buSzPct val="45000"/>
              <a:buFont typeface="Wingdings" charset="2"/>
              <a:buChar char=""/>
            </a:pPr>
            <a:r>
              <a:rPr b="0" lang="en-GB" sz="2000" spc="-1" strike="noStrike">
                <a:latin typeface="Noto Sans"/>
              </a:rPr>
              <a:t>Seventh Outline Level</a:t>
            </a:r>
            <a:endParaRPr b="0" lang="en-GB" sz="2000" spc="-1" strike="noStrike">
              <a:latin typeface="Noto Sans"/>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r>
              <a:rPr b="0" lang="en-GB" sz="1800" spc="-1" strike="noStrike">
                <a:latin typeface="Noto Sans"/>
              </a:rPr>
              <a:t>Click to edit the title text format</a:t>
            </a:r>
            <a:endParaRPr b="0" lang="en-GB" sz="1800" spc="-1" strike="noStrike">
              <a:latin typeface="Noto Sans"/>
            </a:endParaRPr>
          </a:p>
        </p:txBody>
      </p:sp>
      <p:sp>
        <p:nvSpPr>
          <p:cNvPr id="39" name="PlaceHolder 2"/>
          <p:cNvSpPr>
            <a:spLocks noGrp="1"/>
          </p:cNvSpPr>
          <p:nvPr>
            <p:ph type="body"/>
          </p:nvPr>
        </p:nvSpPr>
        <p:spPr>
          <a:xfrm>
            <a:off x="838080" y="1825560"/>
            <a:ext cx="10514880" cy="4350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latin typeface="Noto Sans"/>
              </a:rPr>
              <a:t>Click to edit the outline text format</a:t>
            </a:r>
            <a:endParaRPr b="0" lang="en-GB" sz="1800" spc="-1" strike="noStrike">
              <a:latin typeface="Noto Sans"/>
            </a:endParaRPr>
          </a:p>
          <a:p>
            <a:pPr lvl="1" marL="864000" indent="-324000">
              <a:spcBef>
                <a:spcPts val="1134"/>
              </a:spcBef>
              <a:buClr>
                <a:srgbClr val="000000"/>
              </a:buClr>
              <a:buSzPct val="75000"/>
              <a:buFont typeface="Symbol" charset="2"/>
              <a:buChar char=""/>
            </a:pPr>
            <a:r>
              <a:rPr b="0" lang="en-GB" sz="1800" spc="-1" strike="noStrike">
                <a:latin typeface="Noto Sans"/>
              </a:rPr>
              <a:t>Second Outline Level</a:t>
            </a:r>
            <a:endParaRPr b="0" lang="en-GB" sz="1800" spc="-1" strike="noStrike">
              <a:latin typeface="Noto Sans"/>
            </a:endParaRPr>
          </a:p>
          <a:p>
            <a:pPr lvl="2" marL="1296000" indent="-288000">
              <a:spcBef>
                <a:spcPts val="850"/>
              </a:spcBef>
              <a:buClr>
                <a:srgbClr val="000000"/>
              </a:buClr>
              <a:buSzPct val="45000"/>
              <a:buFont typeface="Wingdings" charset="2"/>
              <a:buChar char=""/>
            </a:pPr>
            <a:r>
              <a:rPr b="0" lang="en-GB" sz="1800" spc="-1" strike="noStrike">
                <a:latin typeface="Noto Sans"/>
              </a:rPr>
              <a:t>Third Outline Level</a:t>
            </a:r>
            <a:endParaRPr b="0" lang="en-GB" sz="1800" spc="-1" strike="noStrike">
              <a:latin typeface="Noto Sans"/>
            </a:endParaRPr>
          </a:p>
          <a:p>
            <a:pPr lvl="3" marL="1728000" indent="-216000">
              <a:spcBef>
                <a:spcPts val="567"/>
              </a:spcBef>
              <a:buClr>
                <a:srgbClr val="000000"/>
              </a:buClr>
              <a:buSzPct val="75000"/>
              <a:buFont typeface="Symbol" charset="2"/>
              <a:buChar char=""/>
            </a:pPr>
            <a:r>
              <a:rPr b="0" lang="en-GB" sz="1800" spc="-1" strike="noStrike">
                <a:latin typeface="Noto Sans"/>
              </a:rPr>
              <a:t>Fourth Outline Level</a:t>
            </a:r>
            <a:endParaRPr b="0" lang="en-GB" sz="1800" spc="-1" strike="noStrike">
              <a:latin typeface="Noto Sans"/>
            </a:endParaRPr>
          </a:p>
          <a:p>
            <a:pPr lvl="4" marL="2160000" indent="-216000">
              <a:spcBef>
                <a:spcPts val="283"/>
              </a:spcBef>
              <a:buClr>
                <a:srgbClr val="000000"/>
              </a:buClr>
              <a:buSzPct val="45000"/>
              <a:buFont typeface="Wingdings" charset="2"/>
              <a:buChar char=""/>
            </a:pPr>
            <a:r>
              <a:rPr b="0" lang="en-GB" sz="1800" spc="-1" strike="noStrike">
                <a:latin typeface="Noto Sans"/>
              </a:rPr>
              <a:t>Fifth Outline Level</a:t>
            </a:r>
            <a:endParaRPr b="0" lang="en-GB" sz="1800" spc="-1" strike="noStrike">
              <a:latin typeface="Noto Sans"/>
            </a:endParaRPr>
          </a:p>
          <a:p>
            <a:pPr lvl="5" marL="2592000" indent="-216000">
              <a:spcBef>
                <a:spcPts val="283"/>
              </a:spcBef>
              <a:buClr>
                <a:srgbClr val="000000"/>
              </a:buClr>
              <a:buSzPct val="45000"/>
              <a:buFont typeface="Wingdings" charset="2"/>
              <a:buChar char=""/>
            </a:pPr>
            <a:r>
              <a:rPr b="0" lang="en-GB" sz="1800" spc="-1" strike="noStrike">
                <a:latin typeface="Noto Sans"/>
              </a:rPr>
              <a:t>Sixth Outline Level</a:t>
            </a:r>
            <a:endParaRPr b="0" lang="en-GB" sz="1800" spc="-1" strike="noStrike">
              <a:latin typeface="Noto Sans"/>
            </a:endParaRPr>
          </a:p>
          <a:p>
            <a:pPr lvl="6" marL="3024000" indent="-216000">
              <a:spcBef>
                <a:spcPts val="283"/>
              </a:spcBef>
              <a:buClr>
                <a:srgbClr val="000000"/>
              </a:buClr>
              <a:buSzPct val="45000"/>
              <a:buFont typeface="Wingdings" charset="2"/>
              <a:buChar char=""/>
            </a:pPr>
            <a:r>
              <a:rPr b="0" lang="en-GB" sz="1800" spc="-1" strike="noStrike">
                <a:latin typeface="Noto Sans"/>
              </a:rPr>
              <a:t>Seventh Outline Level</a:t>
            </a:r>
            <a:endParaRPr b="0" lang="en-GB" sz="1800" spc="-1" strike="noStrike">
              <a:latin typeface="Noto Sans"/>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image" Target="../media/image43.jpeg"/><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48.jpeg"/><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52.jpeg"/><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55.jpeg"/><Relationship Id="rId2" Type="http://schemas.openxmlformats.org/officeDocument/2006/relationships/image" Target="../media/image56.png"/><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61.jpe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67.jpeg"/><Relationship Id="rId2" Type="http://schemas.openxmlformats.org/officeDocument/2006/relationships/image" Target="../media/image68.png"/><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72.jpeg"/><Relationship Id="rId2" Type="http://schemas.openxmlformats.org/officeDocument/2006/relationships/image" Target="../media/image73.png"/><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77.jpeg"/><Relationship Id="rId2" Type="http://schemas.openxmlformats.org/officeDocument/2006/relationships/image" Target="../media/image78.png"/><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image" Target="../media/image82.png"/><Relationship Id="rId7"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83.jpeg"/><Relationship Id="rId2" Type="http://schemas.openxmlformats.org/officeDocument/2006/relationships/image" Target="../media/image84.png"/><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87.jpeg"/><Relationship Id="rId2" Type="http://schemas.openxmlformats.org/officeDocument/2006/relationships/image" Target="../media/image88.png"/><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wmf"/><Relationship Id="rId5" Type="http://schemas.openxmlformats.org/officeDocument/2006/relationships/image" Target="../media/image9.png"/><Relationship Id="rId6" Type="http://schemas.openxmlformats.org/officeDocument/2006/relationships/slideLayout" Target="../slideLayouts/slideLayout3.xml"/>
</Relationships>
</file>

<file path=ppt/slides/_rels/slide20.xml.rels><?xml version="1.0" encoding="UTF-8"?>
<Relationships xmlns="http://schemas.openxmlformats.org/package/2006/relationships"><Relationship Id="rId1" Type="http://schemas.openxmlformats.org/officeDocument/2006/relationships/image" Target="../media/image91.jpe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95.jpeg"/><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 Id="rId5" Type="http://schemas.openxmlformats.org/officeDocument/2006/relationships/image" Target="../media/image99.png"/><Relationship Id="rId6"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100.jpeg"/><Relationship Id="rId2" Type="http://schemas.openxmlformats.org/officeDocument/2006/relationships/image" Target="../media/image101.png"/><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image" Target="../media/image104.png"/><Relationship Id="rId6" Type="http://schemas.openxmlformats.org/officeDocument/2006/relationships/image" Target="../media/image105.png"/><Relationship Id="rId7"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106.jpeg"/><Relationship Id="rId2" Type="http://schemas.openxmlformats.org/officeDocument/2006/relationships/image" Target="../media/image107.png"/><Relationship Id="rId3" Type="http://schemas.openxmlformats.org/officeDocument/2006/relationships/image" Target="../media/image108.png"/><Relationship Id="rId4" Type="http://schemas.openxmlformats.org/officeDocument/2006/relationships/image" Target="../media/image109.png"/><Relationship Id="rId5"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110.jpeg"/><Relationship Id="rId2" Type="http://schemas.openxmlformats.org/officeDocument/2006/relationships/image" Target="../media/image111.png"/><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114.jpeg"/><Relationship Id="rId2" Type="http://schemas.openxmlformats.org/officeDocument/2006/relationships/image" Target="../media/image115.png"/><Relationship Id="rId3" Type="http://schemas.openxmlformats.org/officeDocument/2006/relationships/image" Target="../media/image116.png"/><Relationship Id="rId4" Type="http://schemas.openxmlformats.org/officeDocument/2006/relationships/image" Target="../media/image117.png"/><Relationship Id="rId5"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118.jpeg"/><Relationship Id="rId2" Type="http://schemas.openxmlformats.org/officeDocument/2006/relationships/image" Target="../media/image119.png"/><Relationship Id="rId3" Type="http://schemas.openxmlformats.org/officeDocument/2006/relationships/image" Target="../media/image120.png"/><Relationship Id="rId4"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121.jpe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125.jpeg"/><Relationship Id="rId2" Type="http://schemas.openxmlformats.org/officeDocument/2006/relationships/image" Target="../media/image126.png"/><Relationship Id="rId3" Type="http://schemas.openxmlformats.org/officeDocument/2006/relationships/image" Target="../media/image127.png"/><Relationship Id="rId4" Type="http://schemas.openxmlformats.org/officeDocument/2006/relationships/image" Target="../media/image128.png"/><Relationship Id="rId5"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129.jpeg"/><Relationship Id="rId2" Type="http://schemas.openxmlformats.org/officeDocument/2006/relationships/image" Target="../media/image130.png"/><Relationship Id="rId3" Type="http://schemas.openxmlformats.org/officeDocument/2006/relationships/image" Target="../media/image131.png"/><Relationship Id="rId4" Type="http://schemas.openxmlformats.org/officeDocument/2006/relationships/image" Target="../media/image132.png"/><Relationship Id="rId5"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wmf"/><Relationship Id="rId5" Type="http://schemas.openxmlformats.org/officeDocument/2006/relationships/image" Target="../media/image14.png"/><Relationship Id="rId6" Type="http://schemas.openxmlformats.org/officeDocument/2006/relationships/slideLayout" Target="../slideLayouts/slideLayout3.xml"/>
</Relationships>
</file>

<file path=ppt/slides/_rels/slide30.xml.rels><?xml version="1.0" encoding="UTF-8"?>
<Relationships xmlns="http://schemas.openxmlformats.org/package/2006/relationships"><Relationship Id="rId1" Type="http://schemas.openxmlformats.org/officeDocument/2006/relationships/image" Target="../media/image133.jpeg"/><Relationship Id="rId2" Type="http://schemas.openxmlformats.org/officeDocument/2006/relationships/image" Target="../media/image134.png"/><Relationship Id="rId3" Type="http://schemas.openxmlformats.org/officeDocument/2006/relationships/image" Target="../media/image135.png"/><Relationship Id="rId4" Type="http://schemas.openxmlformats.org/officeDocument/2006/relationships/image" Target="../media/image136.png"/><Relationship Id="rId5"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137.jpeg"/><Relationship Id="rId2" Type="http://schemas.openxmlformats.org/officeDocument/2006/relationships/image" Target="../media/image138.png"/><Relationship Id="rId3" Type="http://schemas.openxmlformats.org/officeDocument/2006/relationships/image" Target="../media/image139.png"/><Relationship Id="rId4" Type="http://schemas.openxmlformats.org/officeDocument/2006/relationships/image" Target="../media/image140.png"/><Relationship Id="rId5" Type="http://schemas.openxmlformats.org/officeDocument/2006/relationships/image" Target="../media/image141.png"/><Relationship Id="rId6"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142.jpeg"/><Relationship Id="rId2" Type="http://schemas.openxmlformats.org/officeDocument/2006/relationships/image" Target="../media/image143.png"/><Relationship Id="rId3" Type="http://schemas.openxmlformats.org/officeDocument/2006/relationships/image" Target="../media/image144.png"/><Relationship Id="rId4" Type="http://schemas.openxmlformats.org/officeDocument/2006/relationships/image" Target="../media/image145.png"/><Relationship Id="rId5"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146.jpeg"/><Relationship Id="rId2" Type="http://schemas.openxmlformats.org/officeDocument/2006/relationships/image" Target="../media/image147.png"/><Relationship Id="rId3" Type="http://schemas.openxmlformats.org/officeDocument/2006/relationships/image" Target="../media/image148.png"/><Relationship Id="rId4" Type="http://schemas.openxmlformats.org/officeDocument/2006/relationships/image" Target="../media/image149.png"/><Relationship Id="rId5" Type="http://schemas.openxmlformats.org/officeDocument/2006/relationships/image" Target="../media/image150.png"/><Relationship Id="rId6"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151.jpe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image" Target="../media/image154.png"/><Relationship Id="rId5" Type="http://schemas.openxmlformats.org/officeDocument/2006/relationships/image" Target="../media/image155.png"/><Relationship Id="rId6"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156.jpeg"/><Relationship Id="rId2" Type="http://schemas.openxmlformats.org/officeDocument/2006/relationships/image" Target="../media/image157.png"/><Relationship Id="rId3" Type="http://schemas.openxmlformats.org/officeDocument/2006/relationships/image" Target="../media/image158.png"/><Relationship Id="rId4" Type="http://schemas.openxmlformats.org/officeDocument/2006/relationships/image" Target="../media/image159.png"/><Relationship Id="rId5" Type="http://schemas.openxmlformats.org/officeDocument/2006/relationships/image" Target="../media/image160.png"/><Relationship Id="rId6"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161.jpe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165.jpeg"/><Relationship Id="rId2" Type="http://schemas.openxmlformats.org/officeDocument/2006/relationships/image" Target="../media/image166.png"/><Relationship Id="rId3" Type="http://schemas.openxmlformats.org/officeDocument/2006/relationships/image" Target="../media/image167.png"/><Relationship Id="rId4" Type="http://schemas.openxmlformats.org/officeDocument/2006/relationships/image" Target="../media/image168.png"/><Relationship Id="rId5"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169.jpeg"/><Relationship Id="rId2" Type="http://schemas.openxmlformats.org/officeDocument/2006/relationships/image" Target="../media/image170.png"/><Relationship Id="rId3" Type="http://schemas.openxmlformats.org/officeDocument/2006/relationships/image" Target="../media/image171.png"/><Relationship Id="rId4" Type="http://schemas.openxmlformats.org/officeDocument/2006/relationships/image" Target="../media/image172.png"/><Relationship Id="rId5"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173.jpeg"/><Relationship Id="rId2" Type="http://schemas.openxmlformats.org/officeDocument/2006/relationships/image" Target="../media/image174.png"/><Relationship Id="rId3" Type="http://schemas.openxmlformats.org/officeDocument/2006/relationships/image" Target="../media/image175.png"/><Relationship Id="rId4" Type="http://schemas.openxmlformats.org/officeDocument/2006/relationships/image" Target="../media/image176.png"/><Relationship Id="rId5"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33.jpeg"/><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38.jpeg"/><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PlaceHolder 1"/>
          <p:cNvSpPr>
            <a:spLocks noGrp="1"/>
          </p:cNvSpPr>
          <p:nvPr>
            <p:ph type="title"/>
          </p:nvPr>
        </p:nvSpPr>
        <p:spPr>
          <a:xfrm>
            <a:off x="899640" y="2199960"/>
            <a:ext cx="10343880" cy="1710000"/>
          </a:xfrm>
          <a:prstGeom prst="rect">
            <a:avLst/>
          </a:prstGeom>
          <a:noFill/>
          <a:ln w="12600">
            <a:noFill/>
          </a:ln>
        </p:spPr>
        <p:txBody>
          <a:bodyPr lIns="45720" rIns="45720" tIns="0" bIns="0" anchor="b">
            <a:noAutofit/>
          </a:bodyPr>
          <a:p>
            <a:pPr>
              <a:lnSpc>
                <a:spcPct val="90000"/>
              </a:lnSpc>
              <a:buNone/>
              <a:tabLst>
                <a:tab algn="l" pos="0"/>
              </a:tabLst>
            </a:pPr>
            <a:r>
              <a:rPr b="0" lang="en-GB" sz="4000" spc="-1" strike="noStrike">
                <a:solidFill>
                  <a:srgbClr val="000000"/>
                </a:solidFill>
                <a:latin typeface="Arial"/>
                <a:ea typeface="Calibri Light"/>
              </a:rPr>
              <a:t>Friendly, accessible description</a:t>
            </a:r>
            <a:br/>
            <a:r>
              <a:rPr b="0" lang="en-GB" sz="4000" spc="-1" strike="noStrike">
                <a:solidFill>
                  <a:srgbClr val="000000"/>
                </a:solidFill>
                <a:latin typeface="Arial"/>
                <a:ea typeface="Calibri Light"/>
              </a:rPr>
              <a:t>of the L-test to measure disinformation</a:t>
            </a:r>
            <a:br/>
            <a:r>
              <a:rPr b="0" lang="en-GB" sz="4000" spc="-1" strike="noStrike">
                <a:solidFill>
                  <a:srgbClr val="000000"/>
                </a:solidFill>
                <a:latin typeface="Arial"/>
                <a:ea typeface="Calibri Light"/>
              </a:rPr>
              <a:t>from incomplete incident reporting</a:t>
            </a:r>
            <a:endParaRPr b="0" lang="en-GB" sz="4000" spc="-1" strike="noStrike">
              <a:latin typeface="Noto Sans"/>
            </a:endParaRPr>
          </a:p>
        </p:txBody>
      </p:sp>
      <p:sp>
        <p:nvSpPr>
          <p:cNvPr id="77" name="PlaceHolder 2"/>
          <p:cNvSpPr>
            <a:spLocks noGrp="1"/>
          </p:cNvSpPr>
          <p:nvPr>
            <p:ph type="subTitle"/>
          </p:nvPr>
        </p:nvSpPr>
        <p:spPr>
          <a:xfrm>
            <a:off x="876960" y="4500000"/>
            <a:ext cx="2183040" cy="609480"/>
          </a:xfrm>
          <a:prstGeom prst="rect">
            <a:avLst/>
          </a:prstGeom>
          <a:noFill/>
          <a:ln w="12600">
            <a:noFill/>
          </a:ln>
        </p:spPr>
        <p:txBody>
          <a:bodyPr lIns="45720" rIns="45720" tIns="0" bIns="0" anchor="t">
            <a:normAutofit/>
          </a:bodyPr>
          <a:p>
            <a:pPr algn="ctr">
              <a:lnSpc>
                <a:spcPct val="90000"/>
              </a:lnSpc>
              <a:spcBef>
                <a:spcPts val="1001"/>
              </a:spcBef>
              <a:buNone/>
              <a:tabLst>
                <a:tab algn="l" pos="0"/>
              </a:tabLst>
            </a:pPr>
            <a:r>
              <a:rPr b="1" lang="en-GB" sz="2400" spc="-1" strike="noStrike">
                <a:solidFill>
                  <a:srgbClr val="000000"/>
                </a:solidFill>
                <a:latin typeface="Arial"/>
                <a:ea typeface="Arial"/>
              </a:rPr>
              <a:t>Dr Keith Reid</a:t>
            </a:r>
            <a:endParaRPr b="0" lang="en-GB" sz="2400" spc="-1" strike="noStrike">
              <a:latin typeface="Noto Sans"/>
            </a:endParaRPr>
          </a:p>
        </p:txBody>
      </p:sp>
      <p:pic>
        <p:nvPicPr>
          <p:cNvPr id="78" name="image2.jpeg" descr=""/>
          <p:cNvPicPr/>
          <p:nvPr/>
        </p:nvPicPr>
        <p:blipFill>
          <a:blip r:embed="rId1"/>
          <a:stretch/>
        </p:blipFill>
        <p:spPr>
          <a:xfrm>
            <a:off x="323640" y="6104520"/>
            <a:ext cx="7363440" cy="510480"/>
          </a:xfrm>
          <a:prstGeom prst="rect">
            <a:avLst/>
          </a:prstGeom>
          <a:ln w="12700">
            <a:noFill/>
          </a:ln>
        </p:spPr>
      </p:pic>
      <p:pic>
        <p:nvPicPr>
          <p:cNvPr id="79" name="Picture 1" descr=""/>
          <p:cNvPicPr/>
          <p:nvPr/>
        </p:nvPicPr>
        <p:blipFill>
          <a:blip r:embed="rId2"/>
          <a:stretch/>
        </p:blipFill>
        <p:spPr>
          <a:xfrm>
            <a:off x="9204840" y="0"/>
            <a:ext cx="2986560" cy="1352880"/>
          </a:xfrm>
          <a:prstGeom prst="rect">
            <a:avLst/>
          </a:prstGeom>
          <a:ln w="0">
            <a:noFill/>
          </a:ln>
        </p:spPr>
      </p:pic>
      <p:pic>
        <p:nvPicPr>
          <p:cNvPr id="80" name="Picture 2" descr=""/>
          <p:cNvPicPr/>
          <p:nvPr/>
        </p:nvPicPr>
        <p:blipFill>
          <a:blip r:embed="rId3"/>
          <a:stretch/>
        </p:blipFill>
        <p:spPr>
          <a:xfrm>
            <a:off x="0" y="0"/>
            <a:ext cx="1499040" cy="1267200"/>
          </a:xfrm>
          <a:prstGeom prst="rect">
            <a:avLst/>
          </a:prstGeom>
          <a:ln w="0">
            <a:noFill/>
          </a:ln>
        </p:spPr>
      </p:pic>
      <p:pic>
        <p:nvPicPr>
          <p:cNvPr id="81" name="" descr=""/>
          <p:cNvPicPr/>
          <p:nvPr/>
        </p:nvPicPr>
        <p:blipFill>
          <a:blip r:embed="rId4"/>
          <a:stretch/>
        </p:blipFill>
        <p:spPr>
          <a:xfrm>
            <a:off x="10267920" y="5703480"/>
            <a:ext cx="1904760" cy="113004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3" name="image2.jpeg" descr=""/>
          <p:cNvPicPr/>
          <p:nvPr/>
        </p:nvPicPr>
        <p:blipFill>
          <a:blip r:embed="rId1"/>
          <a:stretch/>
        </p:blipFill>
        <p:spPr>
          <a:xfrm>
            <a:off x="323640" y="6104520"/>
            <a:ext cx="7363440" cy="510480"/>
          </a:xfrm>
          <a:prstGeom prst="rect">
            <a:avLst/>
          </a:prstGeom>
          <a:ln w="12700">
            <a:noFill/>
          </a:ln>
        </p:spPr>
      </p:pic>
      <p:pic>
        <p:nvPicPr>
          <p:cNvPr id="154" name="Picture 1" descr=""/>
          <p:cNvPicPr/>
          <p:nvPr/>
        </p:nvPicPr>
        <p:blipFill>
          <a:blip r:embed="rId2"/>
          <a:stretch/>
        </p:blipFill>
        <p:spPr>
          <a:xfrm>
            <a:off x="757440" y="1353600"/>
            <a:ext cx="5896080" cy="4671000"/>
          </a:xfrm>
          <a:prstGeom prst="rect">
            <a:avLst/>
          </a:prstGeom>
          <a:ln w="0">
            <a:noFill/>
          </a:ln>
        </p:spPr>
      </p:pic>
      <p:pic>
        <p:nvPicPr>
          <p:cNvPr id="155" name="Picture 4" descr=""/>
          <p:cNvPicPr/>
          <p:nvPr/>
        </p:nvPicPr>
        <p:blipFill>
          <a:blip r:embed="rId3"/>
          <a:stretch/>
        </p:blipFill>
        <p:spPr>
          <a:xfrm>
            <a:off x="9204840" y="0"/>
            <a:ext cx="2986560" cy="1352880"/>
          </a:xfrm>
          <a:prstGeom prst="rect">
            <a:avLst/>
          </a:prstGeom>
          <a:ln w="0">
            <a:noFill/>
          </a:ln>
        </p:spPr>
      </p:pic>
      <p:pic>
        <p:nvPicPr>
          <p:cNvPr id="156" name="Picture 5" descr=""/>
          <p:cNvPicPr/>
          <p:nvPr/>
        </p:nvPicPr>
        <p:blipFill>
          <a:blip r:embed="rId4"/>
          <a:stretch/>
        </p:blipFill>
        <p:spPr>
          <a:xfrm>
            <a:off x="0" y="0"/>
            <a:ext cx="1499040" cy="1267200"/>
          </a:xfrm>
          <a:prstGeom prst="rect">
            <a:avLst/>
          </a:prstGeom>
          <a:ln w="0">
            <a:noFill/>
          </a:ln>
        </p:spPr>
      </p:pic>
      <p:sp>
        <p:nvSpPr>
          <p:cNvPr id="157" name="Straight Connector 7"/>
          <p:cNvSpPr/>
          <p:nvPr/>
        </p:nvSpPr>
        <p:spPr>
          <a:xfrm flipV="1">
            <a:off x="1538640" y="1742760"/>
            <a:ext cx="3252960" cy="2069640"/>
          </a:xfrm>
          <a:prstGeom prst="line">
            <a:avLst/>
          </a:prstGeom>
          <a:ln w="25400">
            <a:solidFill>
              <a:srgbClr val="5b9bd5"/>
            </a:solidFill>
            <a:prstDash val="sysDash"/>
            <a:round/>
          </a:ln>
        </p:spPr>
        <p:style>
          <a:lnRef idx="0"/>
          <a:fillRef idx="0"/>
          <a:effectRef idx="0"/>
          <a:fontRef idx="minor"/>
        </p:style>
      </p:sp>
      <p:sp>
        <p:nvSpPr>
          <p:cNvPr id="158" name="Oval 2"/>
          <p:cNvSpPr/>
          <p:nvPr/>
        </p:nvSpPr>
        <p:spPr>
          <a:xfrm>
            <a:off x="1818360" y="3454560"/>
            <a:ext cx="240120" cy="234000"/>
          </a:xfrm>
          <a:prstGeom prst="ellipse">
            <a:avLst/>
          </a:prstGeom>
          <a:solidFill>
            <a:schemeClr val="tx2">
              <a:lumMod val="60000"/>
              <a:lumOff val="40000"/>
              <a:alpha val="65000"/>
            </a:schemeClr>
          </a:solidFill>
          <a:ln w="25400">
            <a:solidFill>
              <a:srgbClr val="000000"/>
            </a:solidFill>
            <a:round/>
          </a:ln>
        </p:spPr>
        <p:style>
          <a:lnRef idx="0"/>
          <a:fillRef idx="0"/>
          <a:effectRef idx="0"/>
          <a:fontRef idx="minor"/>
        </p:style>
      </p:sp>
      <p:sp>
        <p:nvSpPr>
          <p:cNvPr id="159" name="Oval 11"/>
          <p:cNvSpPr/>
          <p:nvPr/>
        </p:nvSpPr>
        <p:spPr>
          <a:xfrm>
            <a:off x="3054960" y="2682720"/>
            <a:ext cx="240120" cy="234000"/>
          </a:xfrm>
          <a:prstGeom prst="ellipse">
            <a:avLst/>
          </a:prstGeom>
          <a:solidFill>
            <a:schemeClr val="tx2">
              <a:lumMod val="60000"/>
              <a:lumOff val="40000"/>
              <a:alpha val="65000"/>
            </a:schemeClr>
          </a:solidFill>
          <a:ln w="25400">
            <a:solidFill>
              <a:srgbClr val="000000"/>
            </a:solidFill>
            <a:round/>
          </a:ln>
        </p:spPr>
        <p:style>
          <a:lnRef idx="0"/>
          <a:fillRef idx="0"/>
          <a:effectRef idx="0"/>
          <a:fontRef idx="minor"/>
        </p:style>
      </p:sp>
      <p:sp>
        <p:nvSpPr>
          <p:cNvPr id="160" name="Oval 12"/>
          <p:cNvSpPr/>
          <p:nvPr/>
        </p:nvSpPr>
        <p:spPr>
          <a:xfrm>
            <a:off x="3285720" y="2527560"/>
            <a:ext cx="240120" cy="234000"/>
          </a:xfrm>
          <a:prstGeom prst="ellipse">
            <a:avLst/>
          </a:prstGeom>
          <a:solidFill>
            <a:schemeClr val="tx2">
              <a:lumMod val="60000"/>
              <a:lumOff val="40000"/>
              <a:alpha val="65000"/>
            </a:schemeClr>
          </a:solidFill>
          <a:ln w="25400">
            <a:solidFill>
              <a:srgbClr val="000000"/>
            </a:solidFill>
            <a:round/>
          </a:ln>
        </p:spPr>
        <p:style>
          <a:lnRef idx="0"/>
          <a:fillRef idx="0"/>
          <a:effectRef idx="0"/>
          <a:fontRef idx="minor"/>
        </p:style>
      </p:sp>
      <p:sp>
        <p:nvSpPr>
          <p:cNvPr id="161" name="Oval 13"/>
          <p:cNvSpPr/>
          <p:nvPr/>
        </p:nvSpPr>
        <p:spPr>
          <a:xfrm>
            <a:off x="3526920" y="2331000"/>
            <a:ext cx="240120" cy="234000"/>
          </a:xfrm>
          <a:prstGeom prst="ellipse">
            <a:avLst/>
          </a:prstGeom>
          <a:solidFill>
            <a:schemeClr val="tx2">
              <a:lumMod val="60000"/>
              <a:lumOff val="40000"/>
              <a:alpha val="65000"/>
            </a:schemeClr>
          </a:solidFill>
          <a:ln w="25400">
            <a:solidFill>
              <a:srgbClr val="000000"/>
            </a:solidFill>
            <a:round/>
          </a:ln>
        </p:spPr>
        <p:style>
          <a:lnRef idx="0"/>
          <a:fillRef idx="0"/>
          <a:effectRef idx="0"/>
          <a:fontRef idx="minor"/>
        </p:style>
      </p:sp>
      <p:sp>
        <p:nvSpPr>
          <p:cNvPr id="162" name="Multiply 6"/>
          <p:cNvSpPr/>
          <p:nvPr/>
        </p:nvSpPr>
        <p:spPr>
          <a:xfrm>
            <a:off x="3172320" y="5308200"/>
            <a:ext cx="468360" cy="430920"/>
          </a:xfrm>
          <a:prstGeom prst="mathMultiply">
            <a:avLst>
              <a:gd name="adj1" fmla="val 23520"/>
            </a:avLst>
          </a:prstGeom>
          <a:solidFill>
            <a:srgbClr val="ffffff"/>
          </a:solidFill>
          <a:ln w="25400">
            <a:solidFill>
              <a:srgbClr val="ffc000"/>
            </a:solidFill>
            <a:round/>
          </a:ln>
        </p:spPr>
        <p:style>
          <a:lnRef idx="0"/>
          <a:fillRef idx="0"/>
          <a:effectRef idx="0"/>
          <a:fontRef idx="minor"/>
        </p:style>
      </p:sp>
      <p:sp>
        <p:nvSpPr>
          <p:cNvPr id="163" name="Multiply 14"/>
          <p:cNvSpPr/>
          <p:nvPr/>
        </p:nvSpPr>
        <p:spPr>
          <a:xfrm>
            <a:off x="3444840" y="5308200"/>
            <a:ext cx="468360" cy="430920"/>
          </a:xfrm>
          <a:prstGeom prst="mathMultiply">
            <a:avLst>
              <a:gd name="adj1" fmla="val 23520"/>
            </a:avLst>
          </a:prstGeom>
          <a:solidFill>
            <a:srgbClr val="ffffff"/>
          </a:solidFill>
          <a:ln w="25400">
            <a:solidFill>
              <a:srgbClr val="ffc000"/>
            </a:solidFill>
            <a:round/>
          </a:ln>
        </p:spPr>
        <p:style>
          <a:lnRef idx="0"/>
          <a:fillRef idx="0"/>
          <a:effectRef idx="0"/>
          <a:fontRef idx="minor"/>
        </p:style>
      </p:sp>
      <p:sp>
        <p:nvSpPr>
          <p:cNvPr id="164" name="Multiply 15"/>
          <p:cNvSpPr/>
          <p:nvPr/>
        </p:nvSpPr>
        <p:spPr>
          <a:xfrm>
            <a:off x="3051000" y="5298480"/>
            <a:ext cx="468360" cy="430920"/>
          </a:xfrm>
          <a:prstGeom prst="mathMultiply">
            <a:avLst>
              <a:gd name="adj1" fmla="val 23520"/>
            </a:avLst>
          </a:prstGeom>
          <a:solidFill>
            <a:srgbClr val="ffffff"/>
          </a:solidFill>
          <a:ln w="25400">
            <a:solidFill>
              <a:srgbClr val="ffc000"/>
            </a:solidFill>
            <a:round/>
          </a:ln>
        </p:spPr>
        <p:style>
          <a:lnRef idx="0"/>
          <a:fillRef idx="0"/>
          <a:effectRef idx="0"/>
          <a:fontRef idx="minor"/>
        </p:style>
      </p:sp>
      <p:sp>
        <p:nvSpPr>
          <p:cNvPr id="165" name="Multiply 16"/>
          <p:cNvSpPr/>
          <p:nvPr/>
        </p:nvSpPr>
        <p:spPr>
          <a:xfrm>
            <a:off x="1702080" y="5308200"/>
            <a:ext cx="468360" cy="430920"/>
          </a:xfrm>
          <a:prstGeom prst="mathMultiply">
            <a:avLst>
              <a:gd name="adj1" fmla="val 23520"/>
            </a:avLst>
          </a:prstGeom>
          <a:solidFill>
            <a:srgbClr val="ffffff"/>
          </a:solidFill>
          <a:ln w="25400">
            <a:solidFill>
              <a:srgbClr val="ffc000"/>
            </a:solidFill>
            <a:round/>
          </a:ln>
        </p:spPr>
        <p:style>
          <a:lnRef idx="0"/>
          <a:fillRef idx="0"/>
          <a:effectRef idx="0"/>
          <a:fontRef idx="minor"/>
        </p:style>
      </p:sp>
      <p:sp>
        <p:nvSpPr>
          <p:cNvPr id="166" name="Straight Arrow Connector 17"/>
          <p:cNvSpPr/>
          <p:nvPr/>
        </p:nvSpPr>
        <p:spPr>
          <a:xfrm flipV="1">
            <a:off x="3664800" y="3037680"/>
            <a:ext cx="360" cy="1301040"/>
          </a:xfrm>
          <a:custGeom>
            <a:avLst/>
            <a:gdLst/>
            <a:ahLst/>
            <a:rect l="l" t="t" r="r" b="b"/>
            <a:pathLst>
              <a:path w="21600" h="21600">
                <a:moveTo>
                  <a:pt x="0" y="0"/>
                </a:moveTo>
                <a:lnTo>
                  <a:pt x="21600" y="21600"/>
                </a:lnTo>
              </a:path>
            </a:pathLst>
          </a:custGeom>
          <a:noFill/>
          <a:ln w="25400">
            <a:solidFill>
              <a:srgbClr val="989898"/>
            </a:solidFill>
            <a:round/>
            <a:tailEnd len="med" type="triangle" w="med"/>
          </a:ln>
        </p:spPr>
        <p:style>
          <a:lnRef idx="0"/>
          <a:fillRef idx="0"/>
          <a:effectRef idx="0"/>
          <a:fontRef idx="minor"/>
        </p:style>
      </p:sp>
      <p:sp>
        <p:nvSpPr>
          <p:cNvPr id="167" name="Straight Arrow Connector 19"/>
          <p:cNvSpPr/>
          <p:nvPr/>
        </p:nvSpPr>
        <p:spPr>
          <a:xfrm flipV="1">
            <a:off x="3406320" y="3223080"/>
            <a:ext cx="360" cy="1301040"/>
          </a:xfrm>
          <a:custGeom>
            <a:avLst/>
            <a:gdLst/>
            <a:ahLst/>
            <a:rect l="l" t="t" r="r" b="b"/>
            <a:pathLst>
              <a:path w="21600" h="21600">
                <a:moveTo>
                  <a:pt x="0" y="0"/>
                </a:moveTo>
                <a:lnTo>
                  <a:pt x="21600" y="21600"/>
                </a:lnTo>
              </a:path>
            </a:pathLst>
          </a:custGeom>
          <a:noFill/>
          <a:ln w="25400">
            <a:solidFill>
              <a:srgbClr val="989898"/>
            </a:solidFill>
            <a:round/>
            <a:tailEnd len="med" type="triangle" w="med"/>
          </a:ln>
        </p:spPr>
        <p:style>
          <a:lnRef idx="0"/>
          <a:fillRef idx="0"/>
          <a:effectRef idx="0"/>
          <a:fontRef idx="minor"/>
        </p:style>
      </p:sp>
      <p:sp>
        <p:nvSpPr>
          <p:cNvPr id="168" name="Straight Arrow Connector 20"/>
          <p:cNvSpPr/>
          <p:nvPr/>
        </p:nvSpPr>
        <p:spPr>
          <a:xfrm flipV="1">
            <a:off x="3195000" y="3295080"/>
            <a:ext cx="360" cy="1301040"/>
          </a:xfrm>
          <a:custGeom>
            <a:avLst/>
            <a:gdLst/>
            <a:ahLst/>
            <a:rect l="l" t="t" r="r" b="b"/>
            <a:pathLst>
              <a:path w="21600" h="21600">
                <a:moveTo>
                  <a:pt x="0" y="0"/>
                </a:moveTo>
                <a:lnTo>
                  <a:pt x="21600" y="21600"/>
                </a:lnTo>
              </a:path>
            </a:pathLst>
          </a:custGeom>
          <a:noFill/>
          <a:ln w="25400">
            <a:solidFill>
              <a:srgbClr val="989898"/>
            </a:solidFill>
            <a:round/>
            <a:tailEnd len="med" type="triangle" w="med"/>
          </a:ln>
        </p:spPr>
        <p:style>
          <a:lnRef idx="0"/>
          <a:fillRef idx="0"/>
          <a:effectRef idx="0"/>
          <a:fontRef idx="minor"/>
        </p:style>
      </p:sp>
      <p:sp>
        <p:nvSpPr>
          <p:cNvPr id="169" name="Straight Arrow Connector 21"/>
          <p:cNvSpPr/>
          <p:nvPr/>
        </p:nvSpPr>
        <p:spPr>
          <a:xfrm flipV="1">
            <a:off x="1938960" y="4090680"/>
            <a:ext cx="11880" cy="893520"/>
          </a:xfrm>
          <a:custGeom>
            <a:avLst/>
            <a:gdLst/>
            <a:ahLst/>
            <a:rect l="l" t="t" r="r" b="b"/>
            <a:pathLst>
              <a:path w="21600" h="21600">
                <a:moveTo>
                  <a:pt x="0" y="0"/>
                </a:moveTo>
                <a:lnTo>
                  <a:pt x="21600" y="21600"/>
                </a:lnTo>
              </a:path>
            </a:pathLst>
          </a:custGeom>
          <a:noFill/>
          <a:ln w="25400">
            <a:solidFill>
              <a:srgbClr val="989898"/>
            </a:solidFill>
            <a:round/>
            <a:tailEnd len="med" type="triangle" w="med"/>
          </a:ln>
        </p:spPr>
        <p:style>
          <a:lnRef idx="0"/>
          <a:fillRef idx="0"/>
          <a:effectRef idx="0"/>
          <a:fontRef idx="minor"/>
        </p:style>
      </p:sp>
      <p:sp>
        <p:nvSpPr>
          <p:cNvPr id="170" name="TextBox 22"/>
          <p:cNvSpPr/>
          <p:nvPr/>
        </p:nvSpPr>
        <p:spPr>
          <a:xfrm>
            <a:off x="7229520" y="2507400"/>
            <a:ext cx="4284720" cy="2833560"/>
          </a:xfrm>
          <a:prstGeom prst="rect">
            <a:avLst/>
          </a:prstGeom>
          <a:noFill/>
          <a:ln w="12700">
            <a:noFill/>
          </a:ln>
        </p:spPr>
        <p:style>
          <a:lnRef idx="0"/>
          <a:fillRef idx="0"/>
          <a:effectRef idx="0"/>
          <a:fontRef idx="minor"/>
        </p:style>
        <p:txBody>
          <a:bodyPr numCol="1" spcCol="38160" horzOverflow="overflow" vertOverflow="overflow" lIns="45720" rIns="45720" tIns="45000" bIns="45000" anchor="t">
            <a:spAutoFit/>
          </a:bodyPr>
          <a:p>
            <a:pPr>
              <a:lnSpc>
                <a:spcPct val="100000"/>
              </a:lnSpc>
              <a:buNone/>
              <a:tabLst>
                <a:tab algn="l" pos="0"/>
              </a:tabLst>
            </a:pPr>
            <a:r>
              <a:rPr b="0" lang="en-GB" sz="1800" spc="-1" strike="noStrike">
                <a:solidFill>
                  <a:srgbClr val="000000"/>
                </a:solidFill>
                <a:latin typeface="Arial"/>
                <a:ea typeface="Calibri"/>
              </a:rPr>
              <a:t>Maybe this is the truth</a:t>
            </a:r>
            <a:endParaRPr b="0" i="1" lang="en-GB" sz="1800" spc="-1" strike="noStrike">
              <a:latin typeface="Noto Sans"/>
            </a:endParaRPr>
          </a:p>
          <a:p>
            <a:pPr>
              <a:lnSpc>
                <a:spcPct val="100000"/>
              </a:lnSpc>
              <a:buNone/>
              <a:tabLst>
                <a:tab algn="l" pos="0"/>
              </a:tabLst>
            </a:pPr>
            <a:endParaRPr b="0" i="1" lang="en-GB" sz="1800" spc="-1" strike="noStrike">
              <a:latin typeface="Noto Sans"/>
            </a:endParaRPr>
          </a:p>
          <a:p>
            <a:pPr>
              <a:lnSpc>
                <a:spcPct val="100000"/>
              </a:lnSpc>
              <a:buNone/>
              <a:tabLst>
                <a:tab algn="l" pos="0"/>
              </a:tabLst>
            </a:pPr>
            <a:r>
              <a:rPr b="0" lang="en-GB" sz="1800" spc="-1" strike="noStrike">
                <a:solidFill>
                  <a:srgbClr val="000000"/>
                </a:solidFill>
                <a:latin typeface="Arial"/>
                <a:ea typeface="Calibri"/>
              </a:rPr>
              <a:t>In a submitted paper we* predicted two trusts’ restraint based on their size and their reports agreed when they began reporting. </a:t>
            </a:r>
            <a:endParaRPr b="0" i="1" lang="en-GB" sz="1800" spc="-1" strike="noStrike">
              <a:latin typeface="Noto Sans"/>
            </a:endParaRPr>
          </a:p>
          <a:p>
            <a:pPr>
              <a:lnSpc>
                <a:spcPct val="100000"/>
              </a:lnSpc>
              <a:buNone/>
              <a:tabLst>
                <a:tab algn="l" pos="0"/>
              </a:tabLst>
            </a:pPr>
            <a:endParaRPr b="0" i="1" lang="en-GB" sz="1800" spc="-1" strike="noStrike">
              <a:latin typeface="Noto Sans"/>
            </a:endParaRPr>
          </a:p>
          <a:p>
            <a:pPr>
              <a:lnSpc>
                <a:spcPct val="100000"/>
              </a:lnSpc>
              <a:buNone/>
              <a:tabLst>
                <a:tab algn="l" pos="0"/>
              </a:tabLst>
            </a:pPr>
            <a:endParaRPr b="0" i="1" lang="en-GB" sz="1800" spc="-1" strike="noStrike">
              <a:latin typeface="Noto Sans"/>
            </a:endParaRPr>
          </a:p>
          <a:p>
            <a:pPr>
              <a:lnSpc>
                <a:spcPct val="100000"/>
              </a:lnSpc>
              <a:buNone/>
              <a:tabLst>
                <a:tab algn="l" pos="0"/>
              </a:tabLst>
            </a:pPr>
            <a:endParaRPr b="0" i="1" lang="en-GB" sz="1800" spc="-1" strike="noStrike">
              <a:latin typeface="Noto Sans"/>
            </a:endParaRPr>
          </a:p>
          <a:p>
            <a:pPr>
              <a:lnSpc>
                <a:spcPct val="100000"/>
              </a:lnSpc>
              <a:buNone/>
              <a:tabLst>
                <a:tab algn="l" pos="0"/>
              </a:tabLst>
            </a:pP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*Reid K, Price O</a:t>
            </a:r>
            <a:endParaRPr b="0" i="1" lang="en-GB" sz="1800" spc="-1" strike="noStrike">
              <a:latin typeface="Noto Sans"/>
            </a:endParaRPr>
          </a:p>
        </p:txBody>
      </p:sp>
      <p:pic>
        <p:nvPicPr>
          <p:cNvPr id="171" name="" descr=""/>
          <p:cNvPicPr/>
          <p:nvPr/>
        </p:nvPicPr>
        <p:blipFill>
          <a:blip r:embed="rId5"/>
          <a:stretch/>
        </p:blipFill>
        <p:spPr>
          <a:xfrm>
            <a:off x="10287720" y="5728320"/>
            <a:ext cx="1904760" cy="113004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2" name="image2.jpeg" descr=""/>
          <p:cNvPicPr/>
          <p:nvPr/>
        </p:nvPicPr>
        <p:blipFill>
          <a:blip r:embed="rId1"/>
          <a:stretch/>
        </p:blipFill>
        <p:spPr>
          <a:xfrm>
            <a:off x="323640" y="6104520"/>
            <a:ext cx="7363440" cy="510480"/>
          </a:xfrm>
          <a:prstGeom prst="rect">
            <a:avLst/>
          </a:prstGeom>
          <a:ln w="12700">
            <a:noFill/>
          </a:ln>
        </p:spPr>
      </p:pic>
      <p:pic>
        <p:nvPicPr>
          <p:cNvPr id="173" name="Picture 3" descr=""/>
          <p:cNvPicPr/>
          <p:nvPr/>
        </p:nvPicPr>
        <p:blipFill>
          <a:blip r:embed="rId2"/>
          <a:stretch/>
        </p:blipFill>
        <p:spPr>
          <a:xfrm>
            <a:off x="9204840" y="0"/>
            <a:ext cx="2986560" cy="1352880"/>
          </a:xfrm>
          <a:prstGeom prst="rect">
            <a:avLst/>
          </a:prstGeom>
          <a:ln w="0">
            <a:noFill/>
          </a:ln>
        </p:spPr>
      </p:pic>
      <p:pic>
        <p:nvPicPr>
          <p:cNvPr id="174" name="Picture 4" descr=""/>
          <p:cNvPicPr/>
          <p:nvPr/>
        </p:nvPicPr>
        <p:blipFill>
          <a:blip r:embed="rId3"/>
          <a:stretch/>
        </p:blipFill>
        <p:spPr>
          <a:xfrm>
            <a:off x="0" y="0"/>
            <a:ext cx="1499040" cy="1267200"/>
          </a:xfrm>
          <a:prstGeom prst="rect">
            <a:avLst/>
          </a:prstGeom>
          <a:ln w="0">
            <a:noFill/>
          </a:ln>
        </p:spPr>
      </p:pic>
      <p:sp>
        <p:nvSpPr>
          <p:cNvPr id="175" name="TextBox 1"/>
          <p:cNvSpPr/>
          <p:nvPr/>
        </p:nvSpPr>
        <p:spPr>
          <a:xfrm>
            <a:off x="1223640" y="1605600"/>
            <a:ext cx="11699280" cy="2833560"/>
          </a:xfrm>
          <a:prstGeom prst="rect">
            <a:avLst/>
          </a:prstGeom>
          <a:noFill/>
          <a:ln w="12700">
            <a:noFill/>
          </a:ln>
        </p:spPr>
        <p:style>
          <a:lnRef idx="0"/>
          <a:fillRef idx="0"/>
          <a:effectRef idx="0"/>
          <a:fontRef idx="minor"/>
        </p:style>
        <p:txBody>
          <a:bodyPr numCol="1" spcCol="38160" horzOverflow="overflow" vertOverflow="overflow" lIns="45720" rIns="45720" tIns="45000" bIns="45000" anchor="t">
            <a:spAutoFit/>
          </a:bodyPr>
          <a:p>
            <a:pPr>
              <a:lnSpc>
                <a:spcPct val="100000"/>
              </a:lnSpc>
              <a:buNone/>
              <a:tabLst>
                <a:tab algn="l" pos="0"/>
              </a:tabLst>
            </a:pPr>
            <a:r>
              <a:rPr b="0" lang="en-GB" sz="1800" spc="-1" strike="noStrike">
                <a:solidFill>
                  <a:srgbClr val="000000"/>
                </a:solidFill>
                <a:latin typeface="Arial"/>
                <a:ea typeface="Calibri"/>
              </a:rPr>
              <a:t>Two maths ideas for the test</a:t>
            </a:r>
            <a:endParaRPr b="0" i="1" lang="en-GB" sz="1800" spc="-1" strike="noStrike">
              <a:latin typeface="Noto Sans"/>
            </a:endParaRPr>
          </a:p>
          <a:p>
            <a:pPr>
              <a:lnSpc>
                <a:spcPct val="100000"/>
              </a:lnSpc>
              <a:buNone/>
              <a:tabLst>
                <a:tab algn="l" pos="0"/>
              </a:tabLst>
            </a:pPr>
            <a:endParaRPr b="0" i="1" lang="en-GB" sz="1800" spc="-1" strike="noStrike">
              <a:latin typeface="Noto Sans"/>
            </a:endParaRPr>
          </a:p>
          <a:p>
            <a:pPr>
              <a:lnSpc>
                <a:spcPct val="100000"/>
              </a:lnSpc>
              <a:buNone/>
              <a:tabLst>
                <a:tab algn="l" pos="0"/>
              </a:tabLst>
            </a:pP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Mann Whitney U is compares orders of two sets</a:t>
            </a:r>
            <a:endParaRPr b="0" i="1" lang="en-GB" sz="1800" spc="-1" strike="noStrike">
              <a:latin typeface="Noto Sans"/>
            </a:endParaRPr>
          </a:p>
          <a:p>
            <a:pPr>
              <a:lnSpc>
                <a:spcPct val="100000"/>
              </a:lnSpc>
              <a:buNone/>
              <a:tabLst>
                <a:tab algn="l" pos="0"/>
              </a:tabLst>
            </a:pP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Shannon Information is information as in bits</a:t>
            </a:r>
            <a:endParaRPr b="0" i="1" lang="en-GB" sz="1800" spc="-1" strike="noStrike">
              <a:latin typeface="Noto Sans"/>
            </a:endParaRPr>
          </a:p>
          <a:p>
            <a:pPr>
              <a:lnSpc>
                <a:spcPct val="100000"/>
              </a:lnSpc>
              <a:buNone/>
              <a:tabLst>
                <a:tab algn="l" pos="0"/>
              </a:tabLst>
            </a:pPr>
            <a:endParaRPr b="0" i="1" lang="en-GB" sz="1800" spc="-1" strike="noStrike">
              <a:latin typeface="Noto Sans"/>
            </a:endParaRPr>
          </a:p>
          <a:p>
            <a:pPr>
              <a:lnSpc>
                <a:spcPct val="100000"/>
              </a:lnSpc>
              <a:buNone/>
              <a:tabLst>
                <a:tab algn="l" pos="0"/>
              </a:tabLst>
            </a:pPr>
            <a:endParaRPr b="0" i="1" lang="en-GB" sz="1800" spc="-1" strike="noStrike">
              <a:latin typeface="Noto Sans"/>
            </a:endParaRPr>
          </a:p>
          <a:p>
            <a:pPr>
              <a:lnSpc>
                <a:spcPct val="100000"/>
              </a:lnSpc>
              <a:buNone/>
              <a:tabLst>
                <a:tab algn="l" pos="0"/>
              </a:tabLst>
            </a:pPr>
            <a:r>
              <a:rPr b="0" lang="en-GB" sz="1800" spc="-1" strike="noStrike">
                <a:solidFill>
                  <a:srgbClr val="000000"/>
                </a:solidFill>
                <a:latin typeface="Arial"/>
                <a:ea typeface="Calibri"/>
              </a:rPr>
              <a:t>Two maths ideas for comparators</a:t>
            </a:r>
            <a:endParaRPr b="0" i="1" lang="en-GB" sz="1800" spc="-1" strike="noStrike">
              <a:latin typeface="Noto Sans"/>
            </a:endParaRPr>
          </a:p>
          <a:p>
            <a:pPr>
              <a:lnSpc>
                <a:spcPct val="100000"/>
              </a:lnSpc>
              <a:buNone/>
              <a:tabLst>
                <a:tab algn="l" pos="0"/>
              </a:tabLst>
            </a:pPr>
            <a:endParaRPr b="0" i="1" lang="en-GB" sz="1800" spc="-1" strike="noStrike">
              <a:latin typeface="Noto Sans"/>
            </a:endParaRPr>
          </a:p>
          <a:p>
            <a:pPr>
              <a:lnSpc>
                <a:spcPct val="100000"/>
              </a:lnSpc>
              <a:buNone/>
              <a:tabLst>
                <a:tab algn="l" pos="0"/>
              </a:tabLst>
            </a:pP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coin tosses</a:t>
            </a:r>
            <a:endParaRPr b="0" i="1" lang="en-GB" sz="1800" spc="-1" strike="noStrike">
              <a:latin typeface="Noto Sans"/>
            </a:endParaRPr>
          </a:p>
          <a:p>
            <a:pPr>
              <a:lnSpc>
                <a:spcPct val="100000"/>
              </a:lnSpc>
              <a:buNone/>
              <a:tabLst>
                <a:tab algn="l" pos="0"/>
              </a:tabLst>
            </a:pP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prime counting</a:t>
            </a:r>
            <a:endParaRPr b="0" i="1" lang="en-GB" sz="1800" spc="-1" strike="noStrike">
              <a:latin typeface="Noto Sans"/>
            </a:endParaRPr>
          </a:p>
        </p:txBody>
      </p:sp>
      <p:pic>
        <p:nvPicPr>
          <p:cNvPr id="176" name="" descr=""/>
          <p:cNvPicPr/>
          <p:nvPr/>
        </p:nvPicPr>
        <p:blipFill>
          <a:blip r:embed="rId4"/>
          <a:stretch/>
        </p:blipFill>
        <p:spPr>
          <a:xfrm>
            <a:off x="10287720" y="5728320"/>
            <a:ext cx="1904760" cy="113004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7" name="image2.jpeg 3" descr=""/>
          <p:cNvPicPr/>
          <p:nvPr/>
        </p:nvPicPr>
        <p:blipFill>
          <a:blip r:embed="rId1"/>
          <a:stretch/>
        </p:blipFill>
        <p:spPr>
          <a:xfrm>
            <a:off x="323640" y="6104520"/>
            <a:ext cx="7363440" cy="510480"/>
          </a:xfrm>
          <a:prstGeom prst="rect">
            <a:avLst/>
          </a:prstGeom>
          <a:ln w="12700">
            <a:noFill/>
          </a:ln>
        </p:spPr>
      </p:pic>
      <p:pic>
        <p:nvPicPr>
          <p:cNvPr id="178" name="Picture 17" descr=""/>
          <p:cNvPicPr/>
          <p:nvPr/>
        </p:nvPicPr>
        <p:blipFill>
          <a:blip r:embed="rId2"/>
          <a:stretch/>
        </p:blipFill>
        <p:spPr>
          <a:xfrm>
            <a:off x="9204840" y="0"/>
            <a:ext cx="2986560" cy="1352880"/>
          </a:xfrm>
          <a:prstGeom prst="rect">
            <a:avLst/>
          </a:prstGeom>
          <a:ln w="0">
            <a:noFill/>
          </a:ln>
        </p:spPr>
      </p:pic>
      <p:pic>
        <p:nvPicPr>
          <p:cNvPr id="179" name="Picture 18" descr=""/>
          <p:cNvPicPr/>
          <p:nvPr/>
        </p:nvPicPr>
        <p:blipFill>
          <a:blip r:embed="rId3"/>
          <a:stretch/>
        </p:blipFill>
        <p:spPr>
          <a:xfrm>
            <a:off x="0" y="0"/>
            <a:ext cx="1499040" cy="1267200"/>
          </a:xfrm>
          <a:prstGeom prst="rect">
            <a:avLst/>
          </a:prstGeom>
          <a:ln w="0">
            <a:noFill/>
          </a:ln>
        </p:spPr>
      </p:pic>
      <p:sp>
        <p:nvSpPr>
          <p:cNvPr id="180" name="TextBox 3"/>
          <p:cNvSpPr/>
          <p:nvPr/>
        </p:nvSpPr>
        <p:spPr>
          <a:xfrm>
            <a:off x="323640" y="1353600"/>
            <a:ext cx="11699280" cy="3107880"/>
          </a:xfrm>
          <a:prstGeom prst="rect">
            <a:avLst/>
          </a:prstGeom>
          <a:noFill/>
          <a:ln w="12700">
            <a:noFill/>
          </a:ln>
        </p:spPr>
        <p:style>
          <a:lnRef idx="0"/>
          <a:fillRef idx="0"/>
          <a:effectRef idx="0"/>
          <a:fontRef idx="minor"/>
        </p:style>
        <p:txBody>
          <a:bodyPr numCol="1" spcCol="38160" horzOverflow="overflow" vertOverflow="overflow" lIns="45720" rIns="45720" tIns="45000" bIns="45000" anchor="t">
            <a:spAutoFit/>
          </a:bodyPr>
          <a:p>
            <a:pPr>
              <a:lnSpc>
                <a:spcPct val="100000"/>
              </a:lnSpc>
              <a:buNone/>
              <a:tabLst>
                <a:tab algn="l" pos="0"/>
              </a:tabLst>
            </a:pPr>
            <a:r>
              <a:rPr b="0" lang="en-GB" sz="1800" spc="-1" strike="noStrike">
                <a:solidFill>
                  <a:srgbClr val="000000"/>
                </a:solidFill>
                <a:latin typeface="Arial"/>
                <a:ea typeface="Calibri"/>
              </a:rPr>
              <a:t>What is the Mann Whitney U test?</a:t>
            </a:r>
            <a:endParaRPr b="0" i="1" lang="en-GB" sz="1800" spc="-1" strike="noStrike">
              <a:latin typeface="Noto Sans"/>
            </a:endParaRPr>
          </a:p>
          <a:p>
            <a:pPr>
              <a:lnSpc>
                <a:spcPct val="100000"/>
              </a:lnSpc>
              <a:buNone/>
              <a:tabLst>
                <a:tab algn="l" pos="0"/>
              </a:tabLst>
            </a:pPr>
            <a:endParaRPr b="0" i="1" lang="en-GB" sz="1800" spc="-1" strike="noStrike">
              <a:latin typeface="Noto Sans"/>
            </a:endParaRPr>
          </a:p>
          <a:p>
            <a:pPr>
              <a:lnSpc>
                <a:spcPct val="100000"/>
              </a:lnSpc>
              <a:buNone/>
              <a:tabLst>
                <a:tab algn="l" pos="0"/>
              </a:tabLst>
            </a:pPr>
            <a:r>
              <a:rPr b="0" lang="en-GB" sz="1800" spc="-1" strike="noStrike">
                <a:solidFill>
                  <a:srgbClr val="000000"/>
                </a:solidFill>
                <a:latin typeface="Arial"/>
                <a:ea typeface="Calibri"/>
              </a:rPr>
              <a:t>- tells you how likely it is that the relative order of two samples are</a:t>
            </a:r>
            <a:endParaRPr b="0" i="1" lang="en-GB" sz="1800" spc="-1" strike="noStrike">
              <a:latin typeface="Noto Sans"/>
            </a:endParaRPr>
          </a:p>
          <a:p>
            <a:pPr>
              <a:lnSpc>
                <a:spcPct val="100000"/>
              </a:lnSpc>
              <a:buNone/>
              <a:tabLst>
                <a:tab algn="l" pos="0"/>
              </a:tabLst>
            </a:pPr>
            <a:r>
              <a:rPr b="0" lang="en-GB" sz="1800" spc="-1" strike="noStrike">
                <a:solidFill>
                  <a:srgbClr val="000000"/>
                </a:solidFill>
                <a:latin typeface="Arial"/>
                <a:ea typeface="Calibri"/>
              </a:rPr>
              <a:t>- under the assumption that both samples are taken from the from the same population</a:t>
            </a:r>
            <a:endParaRPr b="0" i="1" lang="en-GB" sz="1800" spc="-1" strike="noStrike">
              <a:latin typeface="Noto Sans"/>
            </a:endParaRPr>
          </a:p>
          <a:p>
            <a:pPr>
              <a:lnSpc>
                <a:spcPct val="100000"/>
              </a:lnSpc>
              <a:buNone/>
              <a:tabLst>
                <a:tab algn="l" pos="0"/>
              </a:tabLst>
            </a:pP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relies on a rank score, and it uses the known distribution of that to give a probability. </a:t>
            </a:r>
            <a:endParaRPr b="0" i="1" lang="en-GB" sz="1800" spc="-1" strike="noStrike">
              <a:latin typeface="Noto Sans"/>
            </a:endParaRPr>
          </a:p>
          <a:p>
            <a:pPr>
              <a:lnSpc>
                <a:spcPct val="100000"/>
              </a:lnSpc>
              <a:buNone/>
              <a:tabLst>
                <a:tab algn="l" pos="0"/>
              </a:tabLst>
            </a:pPr>
            <a:endParaRPr b="0" i="1" lang="en-GB" sz="1800" spc="-1" strike="noStrike">
              <a:latin typeface="Noto Sans"/>
            </a:endParaRPr>
          </a:p>
          <a:p>
            <a:pPr>
              <a:lnSpc>
                <a:spcPct val="100000"/>
              </a:lnSpc>
              <a:buNone/>
              <a:tabLst>
                <a:tab algn="l" pos="0"/>
              </a:tabLst>
            </a:pPr>
            <a:r>
              <a:rPr b="0" lang="en-GB" sz="1800" spc="-1" strike="noStrike">
                <a:solidFill>
                  <a:srgbClr val="000000"/>
                </a:solidFill>
                <a:latin typeface="Arial"/>
                <a:ea typeface="Calibri"/>
              </a:rPr>
              <a:t>Typical text book examples talk of whether fish from one lake or the other are larger, or the positions of school group sprints.</a:t>
            </a:r>
            <a:endParaRPr b="0" i="1" lang="en-GB" sz="1800" spc="-1" strike="noStrike">
              <a:latin typeface="Noto Sans"/>
            </a:endParaRPr>
          </a:p>
          <a:p>
            <a:pPr>
              <a:lnSpc>
                <a:spcPct val="100000"/>
              </a:lnSpc>
              <a:buNone/>
              <a:tabLst>
                <a:tab algn="l" pos="0"/>
              </a:tabLst>
            </a:pPr>
            <a:endParaRPr b="0" i="1" lang="en-GB" sz="1800" spc="-1" strike="noStrike">
              <a:latin typeface="Noto Sans"/>
            </a:endParaRPr>
          </a:p>
          <a:p>
            <a:pPr>
              <a:lnSpc>
                <a:spcPct val="100000"/>
              </a:lnSpc>
              <a:buNone/>
              <a:tabLst>
                <a:tab algn="l" pos="0"/>
              </a:tabLst>
            </a:pP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Here, most As beat most Bs though there appear to be some draws.  </a:t>
            </a:r>
            <a:endParaRPr b="0" i="1" lang="en-GB" sz="1800" spc="-1" strike="noStrike">
              <a:latin typeface="Noto Sans"/>
            </a:endParaRPr>
          </a:p>
          <a:p>
            <a:pPr>
              <a:lnSpc>
                <a:spcPct val="100000"/>
              </a:lnSpc>
              <a:buNone/>
              <a:tabLst>
                <a:tab algn="l" pos="0"/>
              </a:tabLst>
            </a:pPr>
            <a:endParaRPr b="0" i="1" lang="en-GB" sz="1800" spc="-1" strike="noStrike">
              <a:latin typeface="Noto Sans"/>
            </a:endParaRPr>
          </a:p>
        </p:txBody>
      </p:sp>
      <p:sp>
        <p:nvSpPr>
          <p:cNvPr id="181" name="Rectangle 4"/>
          <p:cNvSpPr/>
          <p:nvPr/>
        </p:nvSpPr>
        <p:spPr>
          <a:xfrm>
            <a:off x="507600" y="4500000"/>
            <a:ext cx="8491320" cy="91332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tabLst>
                <a:tab algn="l" pos="0"/>
              </a:tabLst>
            </a:pPr>
            <a:r>
              <a:rPr b="1" lang="en-US" sz="5400" spc="-1" strike="noStrike">
                <a:solidFill>
                  <a:srgbClr val="f8cbad"/>
                </a:solidFill>
                <a:latin typeface="Calibri"/>
                <a:ea typeface="Calibri"/>
              </a:rPr>
              <a:t>A   A        A  A  A      A    A   </a:t>
            </a:r>
            <a:endParaRPr b="0" i="1" lang="en-GB" sz="5400" spc="-1" strike="noStrike">
              <a:latin typeface="Noto Sans"/>
            </a:endParaRPr>
          </a:p>
        </p:txBody>
      </p:sp>
      <p:sp>
        <p:nvSpPr>
          <p:cNvPr id="182" name="Rectangle 8"/>
          <p:cNvSpPr/>
          <p:nvPr/>
        </p:nvSpPr>
        <p:spPr>
          <a:xfrm>
            <a:off x="3447720" y="5220000"/>
            <a:ext cx="7711200" cy="91332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tabLst>
                <a:tab algn="l" pos="0"/>
              </a:tabLst>
            </a:pPr>
            <a:r>
              <a:rPr b="1" lang="en-US" sz="5400" spc="-1" strike="noStrike">
                <a:solidFill>
                  <a:srgbClr val="deebf7"/>
                </a:solidFill>
                <a:latin typeface="Calibri"/>
                <a:ea typeface="Calibri"/>
              </a:rPr>
              <a:t>B   B  B     B B B  B    B B</a:t>
            </a:r>
            <a:endParaRPr b="0" i="1" lang="en-GB" sz="5400" spc="-1" strike="noStrike">
              <a:latin typeface="Noto Sans"/>
            </a:endParaRPr>
          </a:p>
        </p:txBody>
      </p:sp>
      <p:sp>
        <p:nvSpPr>
          <p:cNvPr id="183" name=""/>
          <p:cNvSpPr/>
          <p:nvPr/>
        </p:nvSpPr>
        <p:spPr>
          <a:xfrm rot="20220000">
            <a:off x="2716920" y="4394160"/>
            <a:ext cx="1079640" cy="131040"/>
          </a:xfrm>
          <a:custGeom>
            <a:avLst/>
            <a:gdLst/>
            <a:ahLst/>
            <a:rect l="l" t="t" r="r" b="b"/>
            <a:pathLst>
              <a:path w="3002" h="367">
                <a:moveTo>
                  <a:pt x="3001" y="91"/>
                </a:moveTo>
                <a:lnTo>
                  <a:pt x="750" y="90"/>
                </a:lnTo>
                <a:lnTo>
                  <a:pt x="750" y="0"/>
                </a:lnTo>
                <a:lnTo>
                  <a:pt x="0" y="182"/>
                </a:lnTo>
                <a:lnTo>
                  <a:pt x="750" y="366"/>
                </a:lnTo>
                <a:lnTo>
                  <a:pt x="750" y="274"/>
                </a:lnTo>
                <a:lnTo>
                  <a:pt x="3001" y="273"/>
                </a:lnTo>
                <a:lnTo>
                  <a:pt x="3001" y="91"/>
                </a:lnTo>
              </a:path>
            </a:pathLst>
          </a:custGeom>
          <a:solidFill>
            <a:srgbClr val="729fcf"/>
          </a:solidFill>
          <a:ln w="0">
            <a:solidFill>
              <a:srgbClr val="3465a4"/>
            </a:solidFill>
          </a:ln>
        </p:spPr>
        <p:style>
          <a:lnRef idx="0"/>
          <a:fillRef idx="0"/>
          <a:effectRef idx="0"/>
          <a:fontRef idx="minor"/>
        </p:style>
      </p:sp>
      <p:sp>
        <p:nvSpPr>
          <p:cNvPr id="184" name=""/>
          <p:cNvSpPr/>
          <p:nvPr/>
        </p:nvSpPr>
        <p:spPr>
          <a:xfrm rot="20220000">
            <a:off x="10096920" y="4667760"/>
            <a:ext cx="1079640" cy="131040"/>
          </a:xfrm>
          <a:custGeom>
            <a:avLst/>
            <a:gdLst/>
            <a:ahLst/>
            <a:rect l="l" t="t" r="r" b="b"/>
            <a:pathLst>
              <a:path w="3003" h="367">
                <a:moveTo>
                  <a:pt x="3002" y="91"/>
                </a:moveTo>
                <a:lnTo>
                  <a:pt x="751" y="91"/>
                </a:lnTo>
                <a:lnTo>
                  <a:pt x="750" y="0"/>
                </a:lnTo>
                <a:lnTo>
                  <a:pt x="0" y="183"/>
                </a:lnTo>
                <a:lnTo>
                  <a:pt x="750" y="366"/>
                </a:lnTo>
                <a:lnTo>
                  <a:pt x="750" y="274"/>
                </a:lnTo>
                <a:lnTo>
                  <a:pt x="3001" y="274"/>
                </a:lnTo>
                <a:lnTo>
                  <a:pt x="3002" y="91"/>
                </a:lnTo>
              </a:path>
            </a:pathLst>
          </a:custGeom>
          <a:solidFill>
            <a:srgbClr val="729fcf"/>
          </a:solidFill>
          <a:ln w="0">
            <a:solidFill>
              <a:srgbClr val="3465a4"/>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5" name="image2.jpeg" descr=""/>
          <p:cNvPicPr/>
          <p:nvPr/>
        </p:nvPicPr>
        <p:blipFill>
          <a:blip r:embed="rId1"/>
          <a:stretch/>
        </p:blipFill>
        <p:spPr>
          <a:xfrm>
            <a:off x="323640" y="6104520"/>
            <a:ext cx="7363440" cy="510480"/>
          </a:xfrm>
          <a:prstGeom prst="rect">
            <a:avLst/>
          </a:prstGeom>
          <a:ln w="12700">
            <a:noFill/>
          </a:ln>
        </p:spPr>
      </p:pic>
      <p:pic>
        <p:nvPicPr>
          <p:cNvPr id="186" name="Picture 3" descr=""/>
          <p:cNvPicPr/>
          <p:nvPr/>
        </p:nvPicPr>
        <p:blipFill>
          <a:blip r:embed="rId2"/>
          <a:stretch/>
        </p:blipFill>
        <p:spPr>
          <a:xfrm>
            <a:off x="9204840" y="0"/>
            <a:ext cx="2986560" cy="1352880"/>
          </a:xfrm>
          <a:prstGeom prst="rect">
            <a:avLst/>
          </a:prstGeom>
          <a:ln w="0">
            <a:noFill/>
          </a:ln>
        </p:spPr>
      </p:pic>
      <p:pic>
        <p:nvPicPr>
          <p:cNvPr id="187" name="Picture 4" descr=""/>
          <p:cNvPicPr/>
          <p:nvPr/>
        </p:nvPicPr>
        <p:blipFill>
          <a:blip r:embed="rId3"/>
          <a:stretch/>
        </p:blipFill>
        <p:spPr>
          <a:xfrm>
            <a:off x="0" y="0"/>
            <a:ext cx="1499040" cy="1267200"/>
          </a:xfrm>
          <a:prstGeom prst="rect">
            <a:avLst/>
          </a:prstGeom>
          <a:ln w="0">
            <a:noFill/>
          </a:ln>
        </p:spPr>
      </p:pic>
      <p:sp>
        <p:nvSpPr>
          <p:cNvPr id="188" name="TextBox 1"/>
          <p:cNvSpPr/>
          <p:nvPr/>
        </p:nvSpPr>
        <p:spPr>
          <a:xfrm>
            <a:off x="323640" y="1353600"/>
            <a:ext cx="11631240" cy="1461960"/>
          </a:xfrm>
          <a:prstGeom prst="rect">
            <a:avLst/>
          </a:prstGeom>
          <a:noFill/>
          <a:ln w="12700">
            <a:noFill/>
          </a:ln>
        </p:spPr>
        <p:style>
          <a:lnRef idx="0"/>
          <a:fillRef idx="0"/>
          <a:effectRef idx="0"/>
          <a:fontRef idx="minor"/>
        </p:style>
        <p:txBody>
          <a:bodyPr numCol="1" spcCol="38160" horzOverflow="overflow" vertOverflow="overflow" lIns="45720" rIns="45720" tIns="45000" bIns="45000" anchor="t">
            <a:spAutoFit/>
          </a:bodyPr>
          <a:p>
            <a:pPr>
              <a:lnSpc>
                <a:spcPct val="100000"/>
              </a:lnSpc>
              <a:buNone/>
              <a:tabLst>
                <a:tab algn="l" pos="0"/>
              </a:tabLst>
            </a:pPr>
            <a:r>
              <a:rPr b="0" lang="en-GB" sz="1800" spc="-1" strike="noStrike">
                <a:solidFill>
                  <a:srgbClr val="000000"/>
                </a:solidFill>
                <a:latin typeface="Arial"/>
                <a:ea typeface="Calibri"/>
              </a:rPr>
              <a:t>What is Shannon information?</a:t>
            </a:r>
            <a:endParaRPr b="0" i="1" lang="en-GB" sz="1800" spc="-1" strike="noStrike">
              <a:latin typeface="Noto Sans"/>
            </a:endParaRPr>
          </a:p>
          <a:p>
            <a:pPr>
              <a:lnSpc>
                <a:spcPct val="100000"/>
              </a:lnSpc>
              <a:buNone/>
              <a:tabLst>
                <a:tab algn="l" pos="0"/>
              </a:tabLst>
            </a:pPr>
            <a:endParaRPr b="0" i="1" lang="en-GB" sz="1800" spc="-1" strike="noStrike">
              <a:latin typeface="Noto Sans"/>
            </a:endParaRPr>
          </a:p>
          <a:p>
            <a:pPr>
              <a:lnSpc>
                <a:spcPct val="100000"/>
              </a:lnSpc>
              <a:buNone/>
              <a:tabLst>
                <a:tab algn="l" pos="0"/>
              </a:tabLst>
            </a:pPr>
            <a:r>
              <a:rPr b="0" lang="en-GB" sz="1800" spc="-1" strike="noStrike">
                <a:solidFill>
                  <a:srgbClr val="000000"/>
                </a:solidFill>
                <a:latin typeface="Arial"/>
                <a:ea typeface="Calibri"/>
              </a:rPr>
              <a:t>For a given event, the amount of information is imparts is like how surprising it is. If p is low, information is high.  In Mann Whitney U terms, if you expect an even mix, then...</a:t>
            </a:r>
            <a:endParaRPr b="0" i="1" lang="en-GB" sz="1800" spc="-1" strike="noStrike">
              <a:latin typeface="Noto Sans"/>
            </a:endParaRPr>
          </a:p>
          <a:p>
            <a:pPr>
              <a:lnSpc>
                <a:spcPct val="100000"/>
              </a:lnSpc>
              <a:buNone/>
              <a:tabLst>
                <a:tab algn="l" pos="0"/>
              </a:tabLst>
            </a:pPr>
            <a:endParaRPr b="0" i="1" lang="en-GB" sz="1800" spc="-1" strike="noStrike">
              <a:latin typeface="Noto Sans"/>
            </a:endParaRPr>
          </a:p>
        </p:txBody>
      </p:sp>
      <p:pic>
        <p:nvPicPr>
          <p:cNvPr id="189" name="Picture 2" descr=""/>
          <p:cNvPicPr/>
          <p:nvPr/>
        </p:nvPicPr>
        <p:blipFill>
          <a:blip r:embed="rId4"/>
          <a:stretch/>
        </p:blipFill>
        <p:spPr>
          <a:xfrm>
            <a:off x="6832440" y="3340080"/>
            <a:ext cx="4596840" cy="1215000"/>
          </a:xfrm>
          <a:prstGeom prst="rect">
            <a:avLst/>
          </a:prstGeom>
          <a:ln w="0">
            <a:noFill/>
          </a:ln>
        </p:spPr>
      </p:pic>
      <p:sp>
        <p:nvSpPr>
          <p:cNvPr id="190" name="Straight Arrow Connector 9"/>
          <p:cNvSpPr/>
          <p:nvPr/>
        </p:nvSpPr>
        <p:spPr>
          <a:xfrm flipV="1">
            <a:off x="2549160" y="4655160"/>
            <a:ext cx="360" cy="384120"/>
          </a:xfrm>
          <a:custGeom>
            <a:avLst/>
            <a:gdLst/>
            <a:ahLst/>
            <a:rect l="l" t="t" r="r" b="b"/>
            <a:pathLst>
              <a:path w="21600" h="21600">
                <a:moveTo>
                  <a:pt x="0" y="0"/>
                </a:moveTo>
                <a:lnTo>
                  <a:pt x="21600" y="21600"/>
                </a:lnTo>
              </a:path>
            </a:pathLst>
          </a:custGeom>
          <a:noFill/>
          <a:ln w="25400">
            <a:solidFill>
              <a:srgbClr val="5b9bd5"/>
            </a:solidFill>
            <a:round/>
            <a:tailEnd len="med" type="triangle" w="med"/>
          </a:ln>
        </p:spPr>
        <p:style>
          <a:lnRef idx="0"/>
          <a:fillRef idx="0"/>
          <a:effectRef idx="0"/>
          <a:fontRef idx="minor"/>
        </p:style>
      </p:sp>
      <p:sp>
        <p:nvSpPr>
          <p:cNvPr id="191" name="Straight Arrow Connector 11"/>
          <p:cNvSpPr/>
          <p:nvPr/>
        </p:nvSpPr>
        <p:spPr>
          <a:xfrm flipH="1" flipV="1">
            <a:off x="8999640" y="4679280"/>
            <a:ext cx="270720" cy="1163160"/>
          </a:xfrm>
          <a:custGeom>
            <a:avLst/>
            <a:gdLst/>
            <a:ahLst/>
            <a:rect l="l" t="t" r="r" b="b"/>
            <a:pathLst>
              <a:path w="21600" h="21600">
                <a:moveTo>
                  <a:pt x="0" y="0"/>
                </a:moveTo>
                <a:lnTo>
                  <a:pt x="21600" y="21600"/>
                </a:lnTo>
              </a:path>
            </a:pathLst>
          </a:custGeom>
          <a:noFill/>
          <a:ln w="25400">
            <a:solidFill>
              <a:srgbClr val="5b9bd5"/>
            </a:solidFill>
            <a:round/>
            <a:tailEnd len="med" type="triangle" w="med"/>
          </a:ln>
        </p:spPr>
        <p:style>
          <a:lnRef idx="0"/>
          <a:fillRef idx="0"/>
          <a:effectRef idx="0"/>
          <a:fontRef idx="minor"/>
        </p:style>
      </p:sp>
      <p:sp>
        <p:nvSpPr>
          <p:cNvPr id="192" name="TextBox 13"/>
          <p:cNvSpPr/>
          <p:nvPr/>
        </p:nvSpPr>
        <p:spPr>
          <a:xfrm>
            <a:off x="323640" y="5040720"/>
            <a:ext cx="5871960" cy="913320"/>
          </a:xfrm>
          <a:prstGeom prst="rect">
            <a:avLst/>
          </a:prstGeom>
          <a:noFill/>
          <a:ln w="12700">
            <a:noFill/>
          </a:ln>
        </p:spPr>
        <p:style>
          <a:lnRef idx="0"/>
          <a:fillRef idx="0"/>
          <a:effectRef idx="0"/>
          <a:fontRef idx="minor"/>
        </p:style>
        <p:txBody>
          <a:bodyPr numCol="1" spcCol="38160" horzOverflow="overflow" vertOverflow="overflow" lIns="45720" rIns="45720" tIns="45000" bIns="45000" anchor="t">
            <a:spAutoFit/>
          </a:bodyPr>
          <a:p>
            <a:pPr>
              <a:lnSpc>
                <a:spcPct val="100000"/>
              </a:lnSpc>
              <a:buNone/>
              <a:tabLst>
                <a:tab algn="l" pos="0"/>
              </a:tabLst>
            </a:pPr>
            <a:r>
              <a:rPr b="0" lang="en-GB" sz="1800" spc="-1" strike="noStrike">
                <a:solidFill>
                  <a:srgbClr val="000000"/>
                </a:solidFill>
                <a:latin typeface="Arial"/>
                <a:ea typeface="Calibri"/>
              </a:rPr>
              <a:t>This order of A vs B is </a:t>
            </a:r>
            <a:r>
              <a:rPr b="0" i="1" lang="en-GB" sz="1800" spc="-1" strike="noStrike">
                <a:solidFill>
                  <a:srgbClr val="000000"/>
                </a:solidFill>
                <a:latin typeface="Arial"/>
                <a:ea typeface="Calibri"/>
              </a:rPr>
              <a:t>more informative</a:t>
            </a:r>
            <a:r>
              <a:rPr b="0" lang="en-GB" sz="1800" spc="-1" strike="noStrike">
                <a:solidFill>
                  <a:srgbClr val="000000"/>
                </a:solidFill>
                <a:latin typeface="Arial"/>
                <a:ea typeface="Calibri"/>
              </a:rPr>
              <a:t> and </a:t>
            </a:r>
            <a:r>
              <a:rPr b="0" i="1" lang="en-GB" sz="1800" spc="-1" strike="noStrike">
                <a:solidFill>
                  <a:srgbClr val="000000"/>
                </a:solidFill>
                <a:latin typeface="Arial"/>
                <a:ea typeface="Calibri"/>
              </a:rPr>
              <a:t>less likely</a:t>
            </a:r>
            <a:r>
              <a:rPr b="0" lang="en-GB" sz="1800" spc="-1" strike="noStrike">
                <a:solidFill>
                  <a:srgbClr val="000000"/>
                </a:solidFill>
                <a:latin typeface="Arial"/>
                <a:ea typeface="Calibri"/>
              </a:rPr>
              <a:t>, and in the same way </a:t>
            </a:r>
            <a:r>
              <a:rPr b="0" i="1" lang="en-GB" sz="1800" spc="-1" strike="noStrike">
                <a:solidFill>
                  <a:srgbClr val="000000"/>
                </a:solidFill>
                <a:latin typeface="Arial"/>
                <a:ea typeface="Calibri"/>
              </a:rPr>
              <a:t>takes more bits to describe</a:t>
            </a:r>
            <a:r>
              <a:rPr b="0" lang="en-GB" sz="1800" spc="-1" strike="noStrike">
                <a:solidFill>
                  <a:srgbClr val="000000"/>
                </a:solidFill>
                <a:latin typeface="Arial"/>
                <a:ea typeface="Calibri"/>
              </a:rPr>
              <a:t> and these are the </a:t>
            </a:r>
            <a:r>
              <a:rPr b="0" i="1" lang="en-GB" sz="1800" spc="-1" strike="noStrike">
                <a:solidFill>
                  <a:srgbClr val="000000"/>
                </a:solidFill>
                <a:latin typeface="Arial"/>
                <a:ea typeface="Calibri"/>
              </a:rPr>
              <a:t>same thing</a:t>
            </a:r>
            <a:endParaRPr b="0" i="1" lang="en-GB" sz="1800" spc="-1" strike="noStrike">
              <a:latin typeface="Noto Sans"/>
            </a:endParaRPr>
          </a:p>
        </p:txBody>
      </p:sp>
      <p:sp>
        <p:nvSpPr>
          <p:cNvPr id="193" name="TextBox 15"/>
          <p:cNvSpPr/>
          <p:nvPr/>
        </p:nvSpPr>
        <p:spPr>
          <a:xfrm>
            <a:off x="9554040" y="5626800"/>
            <a:ext cx="2510640" cy="364680"/>
          </a:xfrm>
          <a:prstGeom prst="rect">
            <a:avLst/>
          </a:prstGeom>
          <a:noFill/>
          <a:ln w="12700">
            <a:noFill/>
          </a:ln>
        </p:spPr>
        <p:style>
          <a:lnRef idx="0"/>
          <a:fillRef idx="0"/>
          <a:effectRef idx="0"/>
          <a:fontRef idx="minor"/>
        </p:style>
        <p:txBody>
          <a:bodyPr numCol="1" spcCol="38160" horzOverflow="overflow" vertOverflow="overflow" lIns="45720" rIns="45720" tIns="45000" bIns="45000" anchor="t">
            <a:spAutoFit/>
          </a:bodyPr>
          <a:p>
            <a:pPr>
              <a:lnSpc>
                <a:spcPct val="100000"/>
              </a:lnSpc>
              <a:buNone/>
              <a:tabLst>
                <a:tab algn="l" pos="0"/>
              </a:tabLst>
            </a:pP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than this order</a:t>
            </a:r>
            <a:endParaRPr b="0" i="1" lang="en-GB" sz="1800" spc="-1" strike="noStrike">
              <a:latin typeface="Noto Sans"/>
            </a:endParaRPr>
          </a:p>
        </p:txBody>
      </p:sp>
      <p:pic>
        <p:nvPicPr>
          <p:cNvPr id="194" name="Picture 13" descr=""/>
          <p:cNvPicPr/>
          <p:nvPr/>
        </p:nvPicPr>
        <p:blipFill>
          <a:blip r:embed="rId5"/>
          <a:stretch/>
        </p:blipFill>
        <p:spPr>
          <a:xfrm>
            <a:off x="540000" y="3384000"/>
            <a:ext cx="4596840" cy="1215000"/>
          </a:xfrm>
          <a:prstGeom prst="rect">
            <a:avLst/>
          </a:prstGeom>
          <a:ln w="0">
            <a:noFill/>
          </a:ln>
        </p:spPr>
      </p:pic>
      <p:pic>
        <p:nvPicPr>
          <p:cNvPr id="195" name="Picture 14" descr=""/>
          <p:cNvPicPr/>
          <p:nvPr/>
        </p:nvPicPr>
        <p:blipFill>
          <a:blip r:embed="rId6"/>
          <a:stretch/>
        </p:blipFill>
        <p:spPr>
          <a:xfrm>
            <a:off x="1766880" y="3384000"/>
            <a:ext cx="4596840" cy="1215000"/>
          </a:xfrm>
          <a:prstGeom prst="rect">
            <a:avLst/>
          </a:prstGeom>
          <a:ln w="0">
            <a:noFill/>
          </a:ln>
        </p:spPr>
      </p:pic>
      <p:sp>
        <p:nvSpPr>
          <p:cNvPr id="196" name=""/>
          <p:cNvSpPr/>
          <p:nvPr/>
        </p:nvSpPr>
        <p:spPr>
          <a:xfrm>
            <a:off x="720000" y="3960000"/>
            <a:ext cx="1046520" cy="539640"/>
          </a:xfrm>
          <a:prstGeom prst="rect">
            <a:avLst/>
          </a:prstGeom>
          <a:solidFill>
            <a:srgbClr val="ffffff"/>
          </a:solidFill>
          <a:ln w="0">
            <a:solidFill>
              <a:srgbClr val="ffffff"/>
            </a:solidFill>
          </a:ln>
        </p:spPr>
        <p:style>
          <a:lnRef idx="0"/>
          <a:fillRef idx="0"/>
          <a:effectRef idx="0"/>
          <a:fontRef idx="minor"/>
        </p:style>
      </p:sp>
      <p:sp>
        <p:nvSpPr>
          <p:cNvPr id="197" name=""/>
          <p:cNvSpPr/>
          <p:nvPr/>
        </p:nvSpPr>
        <p:spPr>
          <a:xfrm>
            <a:off x="5040000" y="3420000"/>
            <a:ext cx="1046520" cy="539640"/>
          </a:xfrm>
          <a:prstGeom prst="rect">
            <a:avLst/>
          </a:prstGeom>
          <a:solidFill>
            <a:srgbClr val="ffffff"/>
          </a:solidFill>
          <a:ln w="0">
            <a:solidFill>
              <a:srgbClr val="ffffff"/>
            </a:solidFill>
          </a:ln>
        </p:spPr>
        <p:style>
          <a:lnRef idx="0"/>
          <a:fillRef idx="0"/>
          <a:effectRef idx="0"/>
          <a:fontRef idx="minor"/>
        </p:style>
      </p:sp>
      <p:sp>
        <p:nvSpPr>
          <p:cNvPr id="198" name=""/>
          <p:cNvSpPr/>
          <p:nvPr/>
        </p:nvSpPr>
        <p:spPr>
          <a:xfrm>
            <a:off x="360000" y="4500000"/>
            <a:ext cx="11159640" cy="179640"/>
          </a:xfrm>
          <a:prstGeom prst="rect">
            <a:avLst/>
          </a:prstGeom>
          <a:solidFill>
            <a:srgbClr val="ffffff"/>
          </a:solidFill>
          <a:ln w="0">
            <a:solidFill>
              <a:srgbClr val="ffffff"/>
            </a:solidFill>
          </a:ln>
        </p:spPr>
        <p:style>
          <a:lnRef idx="0"/>
          <a:fillRef idx="0"/>
          <a:effectRef idx="0"/>
          <a:fontRef idx="minor"/>
        </p:style>
      </p:sp>
      <p:sp>
        <p:nvSpPr>
          <p:cNvPr id="199" name=""/>
          <p:cNvSpPr/>
          <p:nvPr/>
        </p:nvSpPr>
        <p:spPr>
          <a:xfrm>
            <a:off x="180000" y="3240000"/>
            <a:ext cx="11159640" cy="179640"/>
          </a:xfrm>
          <a:prstGeom prst="rect">
            <a:avLst/>
          </a:prstGeom>
          <a:solidFill>
            <a:srgbClr val="ffffff"/>
          </a:solidFill>
          <a:ln w="0">
            <a:solidFill>
              <a:srgbClr val="ffffff"/>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alpha val="90000"/>
          </a:srgbClr>
        </a:solidFill>
      </p:bgPr>
    </p:bg>
    <p:spTree>
      <p:nvGrpSpPr>
        <p:cNvPr id="1" name=""/>
        <p:cNvGrpSpPr/>
        <p:nvPr/>
      </p:nvGrpSpPr>
      <p:grpSpPr>
        <a:xfrm>
          <a:off x="0" y="0"/>
          <a:ext cx="0" cy="0"/>
          <a:chOff x="0" y="0"/>
          <a:chExt cx="0" cy="0"/>
        </a:xfrm>
      </p:grpSpPr>
      <p:pic>
        <p:nvPicPr>
          <p:cNvPr id="200" name="image2.jpeg" descr=""/>
          <p:cNvPicPr/>
          <p:nvPr/>
        </p:nvPicPr>
        <p:blipFill>
          <a:blip r:embed="rId1"/>
          <a:stretch/>
        </p:blipFill>
        <p:spPr>
          <a:xfrm>
            <a:off x="323640" y="6104520"/>
            <a:ext cx="7363440" cy="510480"/>
          </a:xfrm>
          <a:prstGeom prst="rect">
            <a:avLst/>
          </a:prstGeom>
          <a:ln w="12700">
            <a:noFill/>
          </a:ln>
        </p:spPr>
      </p:pic>
      <p:pic>
        <p:nvPicPr>
          <p:cNvPr id="201" name="Picture 3" descr=""/>
          <p:cNvPicPr/>
          <p:nvPr/>
        </p:nvPicPr>
        <p:blipFill>
          <a:blip r:embed="rId2"/>
          <a:stretch/>
        </p:blipFill>
        <p:spPr>
          <a:xfrm>
            <a:off x="9204840" y="0"/>
            <a:ext cx="2986560" cy="1352880"/>
          </a:xfrm>
          <a:prstGeom prst="rect">
            <a:avLst/>
          </a:prstGeom>
          <a:ln w="0">
            <a:noFill/>
          </a:ln>
        </p:spPr>
      </p:pic>
      <p:pic>
        <p:nvPicPr>
          <p:cNvPr id="202" name="Picture 4" descr=""/>
          <p:cNvPicPr/>
          <p:nvPr/>
        </p:nvPicPr>
        <p:blipFill>
          <a:blip r:embed="rId3"/>
          <a:stretch/>
        </p:blipFill>
        <p:spPr>
          <a:xfrm>
            <a:off x="0" y="0"/>
            <a:ext cx="1499040" cy="1267200"/>
          </a:xfrm>
          <a:prstGeom prst="rect">
            <a:avLst/>
          </a:prstGeom>
          <a:ln w="0">
            <a:noFill/>
          </a:ln>
        </p:spPr>
      </p:pic>
      <p:sp>
        <p:nvSpPr>
          <p:cNvPr id="203" name="TextBox 1"/>
          <p:cNvSpPr/>
          <p:nvPr/>
        </p:nvSpPr>
        <p:spPr>
          <a:xfrm>
            <a:off x="323640" y="1521720"/>
            <a:ext cx="9870480" cy="364680"/>
          </a:xfrm>
          <a:prstGeom prst="rect">
            <a:avLst/>
          </a:prstGeom>
          <a:noFill/>
          <a:ln w="12700">
            <a:noFill/>
          </a:ln>
        </p:spPr>
        <p:style>
          <a:lnRef idx="0"/>
          <a:fillRef idx="0"/>
          <a:effectRef idx="0"/>
          <a:fontRef idx="minor"/>
        </p:style>
        <p:txBody>
          <a:bodyPr numCol="1" spcCol="38160" horzOverflow="overflow" vertOverflow="overflow" lIns="45720" rIns="45720" tIns="45000" bIns="45000" anchor="t">
            <a:spAutoFit/>
          </a:bodyPr>
          <a:p>
            <a:pPr>
              <a:lnSpc>
                <a:spcPct val="100000"/>
              </a:lnSpc>
              <a:buNone/>
              <a:tabLst>
                <a:tab algn="l" pos="0"/>
              </a:tabLst>
            </a:pPr>
            <a:r>
              <a:rPr b="0" lang="en-GB" sz="1800" spc="-1" strike="noStrike">
                <a:solidFill>
                  <a:srgbClr val="000000"/>
                </a:solidFill>
                <a:latin typeface="Arial"/>
                <a:ea typeface="Calibri"/>
              </a:rPr>
              <a:t>Intuitively, this                                               expectation means that</a:t>
            </a:r>
            <a:endParaRPr b="0" i="1" lang="en-GB" sz="1800" spc="-1" strike="noStrike">
              <a:latin typeface="Noto Sans"/>
            </a:endParaRPr>
          </a:p>
        </p:txBody>
      </p:sp>
      <p:pic>
        <p:nvPicPr>
          <p:cNvPr id="204" name="Picture 7" descr=""/>
          <p:cNvPicPr/>
          <p:nvPr/>
        </p:nvPicPr>
        <p:blipFill>
          <a:blip r:embed="rId4"/>
          <a:stretch/>
        </p:blipFill>
        <p:spPr>
          <a:xfrm>
            <a:off x="1938600" y="1022400"/>
            <a:ext cx="2066040" cy="1866240"/>
          </a:xfrm>
          <a:prstGeom prst="rect">
            <a:avLst/>
          </a:prstGeom>
          <a:ln w="0">
            <a:noFill/>
          </a:ln>
        </p:spPr>
      </p:pic>
      <p:pic>
        <p:nvPicPr>
          <p:cNvPr id="205" name="Picture 8" descr=""/>
          <p:cNvPicPr/>
          <p:nvPr/>
        </p:nvPicPr>
        <p:blipFill>
          <a:blip r:embed="rId5"/>
          <a:stretch/>
        </p:blipFill>
        <p:spPr>
          <a:xfrm>
            <a:off x="4005720" y="2409840"/>
            <a:ext cx="2066040" cy="1866240"/>
          </a:xfrm>
          <a:prstGeom prst="rect">
            <a:avLst/>
          </a:prstGeom>
          <a:ln w="0">
            <a:noFill/>
          </a:ln>
        </p:spPr>
      </p:pic>
      <p:pic>
        <p:nvPicPr>
          <p:cNvPr id="206" name="Picture 11" descr=""/>
          <p:cNvPicPr/>
          <p:nvPr/>
        </p:nvPicPr>
        <p:blipFill>
          <a:blip r:embed="rId6"/>
          <a:stretch/>
        </p:blipFill>
        <p:spPr>
          <a:xfrm>
            <a:off x="6300720" y="4008960"/>
            <a:ext cx="2066040" cy="1866240"/>
          </a:xfrm>
          <a:prstGeom prst="rect">
            <a:avLst/>
          </a:prstGeom>
          <a:ln w="0">
            <a:noFill/>
          </a:ln>
        </p:spPr>
      </p:pic>
      <p:sp>
        <p:nvSpPr>
          <p:cNvPr id="207" name="TextBox 9"/>
          <p:cNvSpPr/>
          <p:nvPr/>
        </p:nvSpPr>
        <p:spPr>
          <a:xfrm>
            <a:off x="6054840" y="2709720"/>
            <a:ext cx="6136200" cy="639000"/>
          </a:xfrm>
          <a:prstGeom prst="rect">
            <a:avLst/>
          </a:prstGeom>
          <a:noFill/>
          <a:ln w="12700">
            <a:noFill/>
          </a:ln>
        </p:spPr>
        <p:style>
          <a:lnRef idx="0"/>
          <a:fillRef idx="0"/>
          <a:effectRef idx="0"/>
          <a:fontRef idx="minor"/>
        </p:style>
        <p:txBody>
          <a:bodyPr numCol="1" spcCol="38160" horzOverflow="overflow" vertOverflow="overflow" lIns="45720" rIns="45720" tIns="45000" bIns="45000" anchor="t">
            <a:spAutoFit/>
          </a:bodyPr>
          <a:p>
            <a:pPr>
              <a:lnSpc>
                <a:spcPct val="100000"/>
              </a:lnSpc>
              <a:buNone/>
              <a:tabLst>
                <a:tab algn="l" pos="0"/>
              </a:tabLst>
            </a:pPr>
            <a:r>
              <a:rPr b="0" lang="en-GB" sz="1800" spc="-1" strike="noStrike">
                <a:solidFill>
                  <a:srgbClr val="000000"/>
                </a:solidFill>
                <a:latin typeface="Arial"/>
                <a:ea typeface="Calibri"/>
              </a:rPr>
              <a:t>If we see this (yawn) it has high p and low information-surprise </a:t>
            </a:r>
            <a:endParaRPr b="0" i="1" lang="en-GB" sz="1800" spc="-1" strike="noStrike">
              <a:latin typeface="Noto Sans"/>
            </a:endParaRPr>
          </a:p>
        </p:txBody>
      </p:sp>
      <p:sp>
        <p:nvSpPr>
          <p:cNvPr id="208" name="Freeform 12"/>
          <p:cNvSpPr/>
          <p:nvPr/>
        </p:nvSpPr>
        <p:spPr>
          <a:xfrm>
            <a:off x="4926960" y="2620440"/>
            <a:ext cx="968400" cy="1288080"/>
          </a:xfrm>
          <a:custGeom>
            <a:avLst/>
            <a:gdLst/>
            <a:ahLst/>
            <a:rect l="l" t="t" r="r" b="b"/>
            <a:pathLst>
              <a:path w="968991" h="1288761">
                <a:moveTo>
                  <a:pt x="27295" y="0"/>
                </a:moveTo>
                <a:cubicBezTo>
                  <a:pt x="50041" y="18197"/>
                  <a:pt x="76047" y="32939"/>
                  <a:pt x="95534" y="54591"/>
                </a:cubicBezTo>
                <a:cubicBezTo>
                  <a:pt x="192352" y="162167"/>
                  <a:pt x="124733" y="99340"/>
                  <a:pt x="163773" y="177421"/>
                </a:cubicBezTo>
                <a:cubicBezTo>
                  <a:pt x="182774" y="215424"/>
                  <a:pt x="201828" y="229124"/>
                  <a:pt x="232012" y="259308"/>
                </a:cubicBezTo>
                <a:cubicBezTo>
                  <a:pt x="236561" y="272956"/>
                  <a:pt x="241707" y="286419"/>
                  <a:pt x="245659" y="300251"/>
                </a:cubicBezTo>
                <a:cubicBezTo>
                  <a:pt x="250812" y="318286"/>
                  <a:pt x="251918" y="337602"/>
                  <a:pt x="259307" y="354842"/>
                </a:cubicBezTo>
                <a:cubicBezTo>
                  <a:pt x="265768" y="369918"/>
                  <a:pt x="277504" y="382137"/>
                  <a:pt x="286603" y="395785"/>
                </a:cubicBezTo>
                <a:cubicBezTo>
                  <a:pt x="291152" y="418531"/>
                  <a:pt x="294148" y="441645"/>
                  <a:pt x="300251" y="464024"/>
                </a:cubicBezTo>
                <a:cubicBezTo>
                  <a:pt x="377816" y="748431"/>
                  <a:pt x="427806" y="548044"/>
                  <a:pt x="968991" y="559558"/>
                </a:cubicBezTo>
                <a:cubicBezTo>
                  <a:pt x="888663" y="599723"/>
                  <a:pt x="933704" y="580419"/>
                  <a:pt x="832513" y="614149"/>
                </a:cubicBezTo>
                <a:lnTo>
                  <a:pt x="791570" y="627797"/>
                </a:lnTo>
                <a:cubicBezTo>
                  <a:pt x="777922" y="632346"/>
                  <a:pt x="762597" y="633465"/>
                  <a:pt x="750627" y="641445"/>
                </a:cubicBezTo>
                <a:cubicBezTo>
                  <a:pt x="736979" y="650543"/>
                  <a:pt x="724672" y="662078"/>
                  <a:pt x="709683" y="668740"/>
                </a:cubicBezTo>
                <a:cubicBezTo>
                  <a:pt x="683391" y="680425"/>
                  <a:pt x="651737" y="680076"/>
                  <a:pt x="627797" y="696036"/>
                </a:cubicBezTo>
                <a:cubicBezTo>
                  <a:pt x="614149" y="705134"/>
                  <a:pt x="601843" y="716669"/>
                  <a:pt x="586854" y="723331"/>
                </a:cubicBezTo>
                <a:cubicBezTo>
                  <a:pt x="560562" y="735016"/>
                  <a:pt x="528907" y="734667"/>
                  <a:pt x="504967" y="750627"/>
                </a:cubicBezTo>
                <a:cubicBezTo>
                  <a:pt x="491319" y="759726"/>
                  <a:pt x="478695" y="770588"/>
                  <a:pt x="464024" y="777923"/>
                </a:cubicBezTo>
                <a:cubicBezTo>
                  <a:pt x="444450" y="787710"/>
                  <a:pt x="385972" y="800847"/>
                  <a:pt x="368489" y="805218"/>
                </a:cubicBezTo>
                <a:cubicBezTo>
                  <a:pt x="219462" y="904572"/>
                  <a:pt x="449210" y="758033"/>
                  <a:pt x="272955" y="846161"/>
                </a:cubicBezTo>
                <a:cubicBezTo>
                  <a:pt x="252610" y="856333"/>
                  <a:pt x="236561" y="873457"/>
                  <a:pt x="218364" y="887105"/>
                </a:cubicBezTo>
                <a:cubicBezTo>
                  <a:pt x="232012" y="905302"/>
                  <a:pt x="249135" y="921351"/>
                  <a:pt x="259307" y="941696"/>
                </a:cubicBezTo>
                <a:cubicBezTo>
                  <a:pt x="298379" y="1019839"/>
                  <a:pt x="262453" y="1018031"/>
                  <a:pt x="327546" y="1064526"/>
                </a:cubicBezTo>
                <a:cubicBezTo>
                  <a:pt x="344101" y="1076351"/>
                  <a:pt x="363940" y="1082723"/>
                  <a:pt x="382137" y="1091821"/>
                </a:cubicBezTo>
                <a:cubicBezTo>
                  <a:pt x="409433" y="1119117"/>
                  <a:pt x="442612" y="1141589"/>
                  <a:pt x="464024" y="1173708"/>
                </a:cubicBezTo>
                <a:cubicBezTo>
                  <a:pt x="473122" y="1187356"/>
                  <a:pt x="479721" y="1203053"/>
                  <a:pt x="491319" y="1214651"/>
                </a:cubicBezTo>
                <a:cubicBezTo>
                  <a:pt x="497337" y="1220669"/>
                  <a:pt x="580659" y="1267983"/>
                  <a:pt x="573206" y="1282890"/>
                </a:cubicBezTo>
                <a:cubicBezTo>
                  <a:pt x="564818" y="1299667"/>
                  <a:pt x="536178" y="1275828"/>
                  <a:pt x="518615" y="1269242"/>
                </a:cubicBezTo>
                <a:cubicBezTo>
                  <a:pt x="499565" y="1262098"/>
                  <a:pt x="482724" y="1249960"/>
                  <a:pt x="464024" y="1241946"/>
                </a:cubicBezTo>
                <a:cubicBezTo>
                  <a:pt x="450801" y="1236279"/>
                  <a:pt x="436728" y="1232848"/>
                  <a:pt x="423080" y="1228299"/>
                </a:cubicBezTo>
                <a:cubicBezTo>
                  <a:pt x="312589" y="1154636"/>
                  <a:pt x="459734" y="1246105"/>
                  <a:pt x="327546" y="1187355"/>
                </a:cubicBezTo>
                <a:cubicBezTo>
                  <a:pt x="303306" y="1176582"/>
                  <a:pt x="283033" y="1158275"/>
                  <a:pt x="259307" y="1146412"/>
                </a:cubicBezTo>
                <a:cubicBezTo>
                  <a:pt x="246440" y="1139978"/>
                  <a:pt x="231587" y="1138431"/>
                  <a:pt x="218364" y="1132764"/>
                </a:cubicBezTo>
                <a:cubicBezTo>
                  <a:pt x="199664" y="1124750"/>
                  <a:pt x="182663" y="1113025"/>
                  <a:pt x="163773" y="1105469"/>
                </a:cubicBezTo>
                <a:cubicBezTo>
                  <a:pt x="163736" y="1105454"/>
                  <a:pt x="61434" y="1071356"/>
                  <a:pt x="40943" y="1064526"/>
                </a:cubicBezTo>
                <a:lnTo>
                  <a:pt x="0" y="1050878"/>
                </a:lnTo>
              </a:path>
            </a:pathLst>
          </a:custGeom>
          <a:noFill/>
          <a:ln w="25400">
            <a:solidFill>
              <a:srgbClr val="5b9bd5"/>
            </a:solidFill>
            <a:prstDash val="sysDot"/>
            <a:round/>
          </a:ln>
        </p:spPr>
        <p:style>
          <a:lnRef idx="0"/>
          <a:fillRef idx="0"/>
          <a:effectRef idx="0"/>
          <a:fontRef idx="minor"/>
        </p:style>
      </p:sp>
      <p:sp>
        <p:nvSpPr>
          <p:cNvPr id="209" name="Freeform 13"/>
          <p:cNvSpPr/>
          <p:nvPr/>
        </p:nvSpPr>
        <p:spPr>
          <a:xfrm>
            <a:off x="6305400" y="3903120"/>
            <a:ext cx="3015360" cy="2401200"/>
          </a:xfrm>
          <a:custGeom>
            <a:avLst/>
            <a:gdLst/>
            <a:ahLst/>
            <a:rect l="l" t="t" r="r" b="b"/>
            <a:pathLst>
              <a:path w="3016155" h="2402006">
                <a:moveTo>
                  <a:pt x="941695" y="341194"/>
                </a:moveTo>
                <a:cubicBezTo>
                  <a:pt x="937146" y="318448"/>
                  <a:pt x="928047" y="296152"/>
                  <a:pt x="928047" y="272955"/>
                </a:cubicBezTo>
                <a:cubicBezTo>
                  <a:pt x="928047" y="242377"/>
                  <a:pt x="947369" y="124363"/>
                  <a:pt x="968991" y="95534"/>
                </a:cubicBezTo>
                <a:cubicBezTo>
                  <a:pt x="1019776" y="27821"/>
                  <a:pt x="997316" y="59869"/>
                  <a:pt x="1037230" y="0"/>
                </a:cubicBezTo>
                <a:cubicBezTo>
                  <a:pt x="1055427" y="9098"/>
                  <a:pt x="1077435" y="12909"/>
                  <a:pt x="1091821" y="27295"/>
                </a:cubicBezTo>
                <a:cubicBezTo>
                  <a:pt x="1115018" y="50492"/>
                  <a:pt x="1146412" y="109182"/>
                  <a:pt x="1146412" y="109182"/>
                </a:cubicBezTo>
                <a:cubicBezTo>
                  <a:pt x="1137313" y="141027"/>
                  <a:pt x="1127830" y="172764"/>
                  <a:pt x="1119116" y="204716"/>
                </a:cubicBezTo>
                <a:cubicBezTo>
                  <a:pt x="1114181" y="222812"/>
                  <a:pt x="1110858" y="241341"/>
                  <a:pt x="1105468" y="259307"/>
                </a:cubicBezTo>
                <a:cubicBezTo>
                  <a:pt x="1097200" y="286866"/>
                  <a:pt x="1049960" y="346837"/>
                  <a:pt x="1078173" y="341194"/>
                </a:cubicBezTo>
                <a:lnTo>
                  <a:pt x="1146412" y="327546"/>
                </a:lnTo>
                <a:cubicBezTo>
                  <a:pt x="1164609" y="309349"/>
                  <a:pt x="1180062" y="287913"/>
                  <a:pt x="1201003" y="272955"/>
                </a:cubicBezTo>
                <a:cubicBezTo>
                  <a:pt x="1212709" y="264593"/>
                  <a:pt x="1229976" y="267287"/>
                  <a:pt x="1241946" y="259307"/>
                </a:cubicBezTo>
                <a:cubicBezTo>
                  <a:pt x="1323891" y="204676"/>
                  <a:pt x="1238082" y="227120"/>
                  <a:pt x="1337480" y="177421"/>
                </a:cubicBezTo>
                <a:cubicBezTo>
                  <a:pt x="1354257" y="169033"/>
                  <a:pt x="1373874" y="168322"/>
                  <a:pt x="1392071" y="163773"/>
                </a:cubicBezTo>
                <a:cubicBezTo>
                  <a:pt x="1399812" y="158613"/>
                  <a:pt x="1472917" y="103245"/>
                  <a:pt x="1487606" y="122830"/>
                </a:cubicBezTo>
                <a:cubicBezTo>
                  <a:pt x="1501524" y="141387"/>
                  <a:pt x="1481294" y="169062"/>
                  <a:pt x="1473958" y="191068"/>
                </a:cubicBezTo>
                <a:cubicBezTo>
                  <a:pt x="1437651" y="299987"/>
                  <a:pt x="1459298" y="196758"/>
                  <a:pt x="1419367" y="286603"/>
                </a:cubicBezTo>
                <a:cubicBezTo>
                  <a:pt x="1407682" y="312895"/>
                  <a:pt x="1408030" y="344549"/>
                  <a:pt x="1392071" y="368489"/>
                </a:cubicBezTo>
                <a:cubicBezTo>
                  <a:pt x="1356796" y="421403"/>
                  <a:pt x="1369963" y="393872"/>
                  <a:pt x="1351128" y="450376"/>
                </a:cubicBezTo>
                <a:cubicBezTo>
                  <a:pt x="1378424" y="454925"/>
                  <a:pt x="1405431" y="461817"/>
                  <a:pt x="1433015" y="464024"/>
                </a:cubicBezTo>
                <a:cubicBezTo>
                  <a:pt x="1519295" y="470926"/>
                  <a:pt x="1609284" y="453248"/>
                  <a:pt x="1692322" y="477671"/>
                </a:cubicBezTo>
                <a:cubicBezTo>
                  <a:pt x="1699980" y="479923"/>
                  <a:pt x="1642218" y="569360"/>
                  <a:pt x="1637731" y="573206"/>
                </a:cubicBezTo>
                <a:cubicBezTo>
                  <a:pt x="1617591" y="590469"/>
                  <a:pt x="1591986" y="600090"/>
                  <a:pt x="1569492" y="614149"/>
                </a:cubicBezTo>
                <a:cubicBezTo>
                  <a:pt x="1518024" y="646316"/>
                  <a:pt x="1530021" y="642343"/>
                  <a:pt x="1473958" y="682388"/>
                </a:cubicBezTo>
                <a:cubicBezTo>
                  <a:pt x="1460611" y="691922"/>
                  <a:pt x="1446663" y="700585"/>
                  <a:pt x="1433015" y="709683"/>
                </a:cubicBezTo>
                <a:cubicBezTo>
                  <a:pt x="1437564" y="727880"/>
                  <a:pt x="1438274" y="747497"/>
                  <a:pt x="1446662" y="764274"/>
                </a:cubicBezTo>
                <a:cubicBezTo>
                  <a:pt x="1480286" y="831522"/>
                  <a:pt x="1481055" y="806583"/>
                  <a:pt x="1528549" y="846161"/>
                </a:cubicBezTo>
                <a:cubicBezTo>
                  <a:pt x="1611541" y="915322"/>
                  <a:pt x="1523069" y="863892"/>
                  <a:pt x="1624083" y="914400"/>
                </a:cubicBezTo>
                <a:cubicBezTo>
                  <a:pt x="1501487" y="975697"/>
                  <a:pt x="1599742" y="935454"/>
                  <a:pt x="1351128" y="955343"/>
                </a:cubicBezTo>
                <a:cubicBezTo>
                  <a:pt x="1310064" y="958628"/>
                  <a:pt x="1269241" y="964442"/>
                  <a:pt x="1228298" y="968991"/>
                </a:cubicBezTo>
                <a:cubicBezTo>
                  <a:pt x="1241946" y="978089"/>
                  <a:pt x="1254570" y="988951"/>
                  <a:pt x="1269241" y="996286"/>
                </a:cubicBezTo>
                <a:cubicBezTo>
                  <a:pt x="1291153" y="1007242"/>
                  <a:pt x="1314015" y="1016542"/>
                  <a:pt x="1337480" y="1023582"/>
                </a:cubicBezTo>
                <a:cubicBezTo>
                  <a:pt x="1388604" y="1038920"/>
                  <a:pt x="1484796" y="1046016"/>
                  <a:pt x="1528549" y="1050877"/>
                </a:cubicBezTo>
                <a:cubicBezTo>
                  <a:pt x="1636067" y="1115389"/>
                  <a:pt x="1564282" y="1085207"/>
                  <a:pt x="1719618" y="1105468"/>
                </a:cubicBezTo>
                <a:cubicBezTo>
                  <a:pt x="1783414" y="1113789"/>
                  <a:pt x="1847137" y="1122730"/>
                  <a:pt x="1910686" y="1132764"/>
                </a:cubicBezTo>
                <a:cubicBezTo>
                  <a:pt x="1933599" y="1136382"/>
                  <a:pt x="1955961" y="1143132"/>
                  <a:pt x="1978925" y="1146412"/>
                </a:cubicBezTo>
                <a:cubicBezTo>
                  <a:pt x="2019706" y="1152238"/>
                  <a:pt x="2060812" y="1155510"/>
                  <a:pt x="2101755" y="1160059"/>
                </a:cubicBezTo>
                <a:cubicBezTo>
                  <a:pt x="2119952" y="1164608"/>
                  <a:pt x="2150414" y="1155912"/>
                  <a:pt x="2156346" y="1173707"/>
                </a:cubicBezTo>
                <a:cubicBezTo>
                  <a:pt x="2161533" y="1189268"/>
                  <a:pt x="2128750" y="1191469"/>
                  <a:pt x="2115403" y="1201003"/>
                </a:cubicBezTo>
                <a:cubicBezTo>
                  <a:pt x="2096894" y="1214224"/>
                  <a:pt x="2081598" y="1232708"/>
                  <a:pt x="2060812" y="1241946"/>
                </a:cubicBezTo>
                <a:cubicBezTo>
                  <a:pt x="2039614" y="1251367"/>
                  <a:pt x="2014952" y="1249491"/>
                  <a:pt x="1992573" y="1255594"/>
                </a:cubicBezTo>
                <a:cubicBezTo>
                  <a:pt x="1955481" y="1265710"/>
                  <a:pt x="1897796" y="1290977"/>
                  <a:pt x="1856095" y="1296537"/>
                </a:cubicBezTo>
                <a:cubicBezTo>
                  <a:pt x="1806288" y="1303178"/>
                  <a:pt x="1755911" y="1304636"/>
                  <a:pt x="1705970" y="1310185"/>
                </a:cubicBezTo>
                <a:cubicBezTo>
                  <a:pt x="1653298" y="1316038"/>
                  <a:pt x="1581729" y="1328617"/>
                  <a:pt x="1528549" y="1337480"/>
                </a:cubicBezTo>
                <a:cubicBezTo>
                  <a:pt x="1514901" y="1342029"/>
                  <a:pt x="1487606" y="1336742"/>
                  <a:pt x="1487606" y="1351128"/>
                </a:cubicBezTo>
                <a:cubicBezTo>
                  <a:pt x="1487606" y="1367531"/>
                  <a:pt x="1512156" y="1377859"/>
                  <a:pt x="1528549" y="1378424"/>
                </a:cubicBezTo>
                <a:lnTo>
                  <a:pt x="1883391" y="1364776"/>
                </a:lnTo>
                <a:cubicBezTo>
                  <a:pt x="1924402" y="1358917"/>
                  <a:pt x="2003258" y="1349454"/>
                  <a:pt x="2047164" y="1337480"/>
                </a:cubicBezTo>
                <a:cubicBezTo>
                  <a:pt x="2047168" y="1337479"/>
                  <a:pt x="2149521" y="1303361"/>
                  <a:pt x="2169994" y="1296537"/>
                </a:cubicBezTo>
                <a:cubicBezTo>
                  <a:pt x="2183642" y="1291988"/>
                  <a:pt x="2196981" y="1286378"/>
                  <a:pt x="2210937" y="1282889"/>
                </a:cubicBezTo>
                <a:cubicBezTo>
                  <a:pt x="2288032" y="1263615"/>
                  <a:pt x="2247135" y="1272919"/>
                  <a:pt x="2333767" y="1255594"/>
                </a:cubicBezTo>
                <a:cubicBezTo>
                  <a:pt x="2347415" y="1246495"/>
                  <a:pt x="2359721" y="1234960"/>
                  <a:pt x="2374710" y="1228298"/>
                </a:cubicBezTo>
                <a:cubicBezTo>
                  <a:pt x="2401002" y="1216613"/>
                  <a:pt x="2456597" y="1201003"/>
                  <a:pt x="2456597" y="1201003"/>
                </a:cubicBezTo>
                <a:cubicBezTo>
                  <a:pt x="2559382" y="1132478"/>
                  <a:pt x="2428755" y="1212934"/>
                  <a:pt x="2552131" y="1160059"/>
                </a:cubicBezTo>
                <a:cubicBezTo>
                  <a:pt x="2567207" y="1153598"/>
                  <a:pt x="2578403" y="1140099"/>
                  <a:pt x="2593074" y="1132764"/>
                </a:cubicBezTo>
                <a:cubicBezTo>
                  <a:pt x="2605941" y="1126330"/>
                  <a:pt x="2620370" y="1123665"/>
                  <a:pt x="2634018" y="1119116"/>
                </a:cubicBezTo>
                <a:cubicBezTo>
                  <a:pt x="2647666" y="1105468"/>
                  <a:pt x="2658902" y="1088879"/>
                  <a:pt x="2674961" y="1078173"/>
                </a:cubicBezTo>
                <a:cubicBezTo>
                  <a:pt x="2769811" y="1014939"/>
                  <a:pt x="2660213" y="1123127"/>
                  <a:pt x="2756847" y="1037230"/>
                </a:cubicBezTo>
                <a:cubicBezTo>
                  <a:pt x="2897080" y="912579"/>
                  <a:pt x="2786752" y="989999"/>
                  <a:pt x="2879677" y="928047"/>
                </a:cubicBezTo>
                <a:cubicBezTo>
                  <a:pt x="2888776" y="914399"/>
                  <a:pt x="2899637" y="901775"/>
                  <a:pt x="2906973" y="887104"/>
                </a:cubicBezTo>
                <a:cubicBezTo>
                  <a:pt x="2913407" y="874237"/>
                  <a:pt x="2911634" y="857395"/>
                  <a:pt x="2920621" y="846161"/>
                </a:cubicBezTo>
                <a:cubicBezTo>
                  <a:pt x="2930868" y="833353"/>
                  <a:pt x="2947916" y="827964"/>
                  <a:pt x="2961564" y="818865"/>
                </a:cubicBezTo>
                <a:cubicBezTo>
                  <a:pt x="2970662" y="800668"/>
                  <a:pt x="2969122" y="769208"/>
                  <a:pt x="2988859" y="764274"/>
                </a:cubicBezTo>
                <a:cubicBezTo>
                  <a:pt x="3004772" y="760296"/>
                  <a:pt x="3016155" y="788815"/>
                  <a:pt x="3016155" y="805218"/>
                </a:cubicBezTo>
                <a:cubicBezTo>
                  <a:pt x="3016155" y="932922"/>
                  <a:pt x="3001160" y="1060245"/>
                  <a:pt x="2988859" y="1187355"/>
                </a:cubicBezTo>
                <a:cubicBezTo>
                  <a:pt x="2984780" y="1229508"/>
                  <a:pt x="2937718" y="1284539"/>
                  <a:pt x="2920621" y="1310185"/>
                </a:cubicBezTo>
                <a:cubicBezTo>
                  <a:pt x="2883953" y="1365186"/>
                  <a:pt x="2862065" y="1403813"/>
                  <a:pt x="2797791" y="1446662"/>
                </a:cubicBezTo>
                <a:lnTo>
                  <a:pt x="2756847" y="1473958"/>
                </a:lnTo>
                <a:cubicBezTo>
                  <a:pt x="2747749" y="1487606"/>
                  <a:pt x="2741896" y="1504100"/>
                  <a:pt x="2729552" y="1514901"/>
                </a:cubicBezTo>
                <a:cubicBezTo>
                  <a:pt x="2671795" y="1565438"/>
                  <a:pt x="2662956" y="1564395"/>
                  <a:pt x="2606722" y="1583140"/>
                </a:cubicBezTo>
                <a:cubicBezTo>
                  <a:pt x="2593074" y="1596788"/>
                  <a:pt x="2580606" y="1611727"/>
                  <a:pt x="2565779" y="1624083"/>
                </a:cubicBezTo>
                <a:cubicBezTo>
                  <a:pt x="2532555" y="1651770"/>
                  <a:pt x="2436372" y="1699064"/>
                  <a:pt x="2415653" y="1705970"/>
                </a:cubicBezTo>
                <a:cubicBezTo>
                  <a:pt x="2402005" y="1710519"/>
                  <a:pt x="2387577" y="1713184"/>
                  <a:pt x="2374710" y="1719618"/>
                </a:cubicBezTo>
                <a:cubicBezTo>
                  <a:pt x="2360039" y="1726953"/>
                  <a:pt x="2348438" y="1739578"/>
                  <a:pt x="2333767" y="1746913"/>
                </a:cubicBezTo>
                <a:cubicBezTo>
                  <a:pt x="2320900" y="1753347"/>
                  <a:pt x="2305691" y="1754127"/>
                  <a:pt x="2292824" y="1760561"/>
                </a:cubicBezTo>
                <a:cubicBezTo>
                  <a:pt x="2278153" y="1767896"/>
                  <a:pt x="2266869" y="1781194"/>
                  <a:pt x="2251880" y="1787856"/>
                </a:cubicBezTo>
                <a:cubicBezTo>
                  <a:pt x="2225588" y="1799541"/>
                  <a:pt x="2193934" y="1799193"/>
                  <a:pt x="2169994" y="1815152"/>
                </a:cubicBezTo>
                <a:cubicBezTo>
                  <a:pt x="2156346" y="1824250"/>
                  <a:pt x="2144039" y="1835785"/>
                  <a:pt x="2129050" y="1842447"/>
                </a:cubicBezTo>
                <a:cubicBezTo>
                  <a:pt x="2102758" y="1854132"/>
                  <a:pt x="2047164" y="1869743"/>
                  <a:pt x="2047164" y="1869743"/>
                </a:cubicBezTo>
                <a:cubicBezTo>
                  <a:pt x="2056262" y="1887940"/>
                  <a:pt x="2058830" y="1911310"/>
                  <a:pt x="2074459" y="1924334"/>
                </a:cubicBezTo>
                <a:cubicBezTo>
                  <a:pt x="2088869" y="1936342"/>
                  <a:pt x="2112273" y="1929594"/>
                  <a:pt x="2129050" y="1937982"/>
                </a:cubicBezTo>
                <a:cubicBezTo>
                  <a:pt x="2149395" y="1948154"/>
                  <a:pt x="2165132" y="1965704"/>
                  <a:pt x="2183641" y="1978925"/>
                </a:cubicBezTo>
                <a:cubicBezTo>
                  <a:pt x="2228654" y="2011077"/>
                  <a:pt x="2225863" y="2006860"/>
                  <a:pt x="2279176" y="2033516"/>
                </a:cubicBezTo>
                <a:cubicBezTo>
                  <a:pt x="2323143" y="2077483"/>
                  <a:pt x="2314833" y="2077804"/>
                  <a:pt x="2374710" y="2101755"/>
                </a:cubicBezTo>
                <a:cubicBezTo>
                  <a:pt x="2401424" y="2112441"/>
                  <a:pt x="2429301" y="2119952"/>
                  <a:pt x="2456597" y="2129050"/>
                </a:cubicBezTo>
                <a:cubicBezTo>
                  <a:pt x="2470245" y="2133599"/>
                  <a:pt x="2485570" y="2134718"/>
                  <a:pt x="2497540" y="2142698"/>
                </a:cubicBezTo>
                <a:cubicBezTo>
                  <a:pt x="2511188" y="2151797"/>
                  <a:pt x="2523812" y="2162659"/>
                  <a:pt x="2538483" y="2169994"/>
                </a:cubicBezTo>
                <a:cubicBezTo>
                  <a:pt x="2589872" y="2195689"/>
                  <a:pt x="2609190" y="2197906"/>
                  <a:pt x="2661313" y="2210937"/>
                </a:cubicBezTo>
                <a:cubicBezTo>
                  <a:pt x="2793101" y="2298798"/>
                  <a:pt x="2584994" y="2167563"/>
                  <a:pt x="2770495" y="2251880"/>
                </a:cubicBezTo>
                <a:cubicBezTo>
                  <a:pt x="2800360" y="2265455"/>
                  <a:pt x="2852382" y="2306471"/>
                  <a:pt x="2852382" y="2306471"/>
                </a:cubicBezTo>
                <a:cubicBezTo>
                  <a:pt x="2786892" y="2339217"/>
                  <a:pt x="2789671" y="2345020"/>
                  <a:pt x="2702256" y="2347415"/>
                </a:cubicBezTo>
                <a:cubicBezTo>
                  <a:pt x="2402084" y="2355639"/>
                  <a:pt x="2101755" y="2356513"/>
                  <a:pt x="1801504" y="2361062"/>
                </a:cubicBezTo>
                <a:lnTo>
                  <a:pt x="1719618" y="2388358"/>
                </a:lnTo>
                <a:lnTo>
                  <a:pt x="1678674" y="2402006"/>
                </a:lnTo>
                <a:cubicBezTo>
                  <a:pt x="1651013" y="2332852"/>
                  <a:pt x="1624664" y="2305600"/>
                  <a:pt x="1678674" y="2224585"/>
                </a:cubicBezTo>
                <a:cubicBezTo>
                  <a:pt x="1687773" y="2210937"/>
                  <a:pt x="1722373" y="2183641"/>
                  <a:pt x="1705970" y="2183641"/>
                </a:cubicBezTo>
                <a:cubicBezTo>
                  <a:pt x="1686669" y="2183641"/>
                  <a:pt x="1678675" y="2210937"/>
                  <a:pt x="1665027" y="2224585"/>
                </a:cubicBezTo>
                <a:cubicBezTo>
                  <a:pt x="1651348" y="2265621"/>
                  <a:pt x="1653480" y="2271194"/>
                  <a:pt x="1624083" y="2306471"/>
                </a:cubicBezTo>
                <a:cubicBezTo>
                  <a:pt x="1611727" y="2321298"/>
                  <a:pt x="1594358" y="2331709"/>
                  <a:pt x="1583140" y="2347415"/>
                </a:cubicBezTo>
                <a:cubicBezTo>
                  <a:pt x="1571315" y="2363970"/>
                  <a:pt x="1564943" y="2383809"/>
                  <a:pt x="1555844" y="2402006"/>
                </a:cubicBezTo>
                <a:cubicBezTo>
                  <a:pt x="1509663" y="2263452"/>
                  <a:pt x="1526255" y="2329404"/>
                  <a:pt x="1555844" y="2033516"/>
                </a:cubicBezTo>
                <a:cubicBezTo>
                  <a:pt x="1558707" y="2004887"/>
                  <a:pt x="1583140" y="1951630"/>
                  <a:pt x="1583140" y="1951630"/>
                </a:cubicBezTo>
                <a:cubicBezTo>
                  <a:pt x="1585506" y="1935065"/>
                  <a:pt x="1612916" y="1844927"/>
                  <a:pt x="1583140" y="1815152"/>
                </a:cubicBezTo>
                <a:cubicBezTo>
                  <a:pt x="1559943" y="1791955"/>
                  <a:pt x="1527497" y="1780244"/>
                  <a:pt x="1501253" y="1760561"/>
                </a:cubicBezTo>
                <a:cubicBezTo>
                  <a:pt x="1483056" y="1746913"/>
                  <a:pt x="1465951" y="1731673"/>
                  <a:pt x="1446662" y="1719618"/>
                </a:cubicBezTo>
                <a:cubicBezTo>
                  <a:pt x="1429410" y="1708835"/>
                  <a:pt x="1408626" y="1704147"/>
                  <a:pt x="1392071" y="1692322"/>
                </a:cubicBezTo>
                <a:cubicBezTo>
                  <a:pt x="1376365" y="1681104"/>
                  <a:pt x="1364776" y="1665027"/>
                  <a:pt x="1351128" y="1651379"/>
                </a:cubicBezTo>
                <a:cubicBezTo>
                  <a:pt x="1310185" y="1655928"/>
                  <a:pt x="1265628" y="1647606"/>
                  <a:pt x="1228298" y="1665027"/>
                </a:cubicBezTo>
                <a:cubicBezTo>
                  <a:pt x="1193318" y="1681351"/>
                  <a:pt x="1177293" y="1723752"/>
                  <a:pt x="1146412" y="1746913"/>
                </a:cubicBezTo>
                <a:lnTo>
                  <a:pt x="1091821" y="1787856"/>
                </a:lnTo>
                <a:cubicBezTo>
                  <a:pt x="1082722" y="1801504"/>
                  <a:pt x="1077333" y="1818553"/>
                  <a:pt x="1064525" y="1828800"/>
                </a:cubicBezTo>
                <a:cubicBezTo>
                  <a:pt x="979237" y="1897031"/>
                  <a:pt x="979585" y="1890979"/>
                  <a:pt x="900752" y="1910686"/>
                </a:cubicBezTo>
                <a:cubicBezTo>
                  <a:pt x="821979" y="1963203"/>
                  <a:pt x="899736" y="1916551"/>
                  <a:pt x="777922" y="1965277"/>
                </a:cubicBezTo>
                <a:cubicBezTo>
                  <a:pt x="755176" y="1974376"/>
                  <a:pt x="732924" y="1984826"/>
                  <a:pt x="709683" y="1992573"/>
                </a:cubicBezTo>
                <a:cubicBezTo>
                  <a:pt x="691889" y="1998505"/>
                  <a:pt x="673127" y="2001068"/>
                  <a:pt x="655092" y="2006221"/>
                </a:cubicBezTo>
                <a:cubicBezTo>
                  <a:pt x="641260" y="2010173"/>
                  <a:pt x="627797" y="2015319"/>
                  <a:pt x="614149" y="2019868"/>
                </a:cubicBezTo>
                <a:cubicBezTo>
                  <a:pt x="477671" y="2015319"/>
                  <a:pt x="341019" y="2014482"/>
                  <a:pt x="204716" y="2006221"/>
                </a:cubicBezTo>
                <a:cubicBezTo>
                  <a:pt x="153592" y="2003123"/>
                  <a:pt x="165619" y="1986600"/>
                  <a:pt x="136477" y="1951630"/>
                </a:cubicBezTo>
                <a:cubicBezTo>
                  <a:pt x="124121" y="1936803"/>
                  <a:pt x="107384" y="1925921"/>
                  <a:pt x="95534" y="1910686"/>
                </a:cubicBezTo>
                <a:cubicBezTo>
                  <a:pt x="75394" y="1884791"/>
                  <a:pt x="60626" y="1855044"/>
                  <a:pt x="40943" y="1828800"/>
                </a:cubicBezTo>
                <a:lnTo>
                  <a:pt x="0" y="1774209"/>
                </a:lnTo>
                <a:cubicBezTo>
                  <a:pt x="112858" y="1736589"/>
                  <a:pt x="-47925" y="1783089"/>
                  <a:pt x="204716" y="1787856"/>
                </a:cubicBezTo>
                <a:lnTo>
                  <a:pt x="764274" y="1774209"/>
                </a:lnTo>
                <a:cubicBezTo>
                  <a:pt x="782471" y="1760561"/>
                  <a:pt x="799116" y="1744550"/>
                  <a:pt x="818865" y="1733265"/>
                </a:cubicBezTo>
                <a:cubicBezTo>
                  <a:pt x="831356" y="1726128"/>
                  <a:pt x="848453" y="1728450"/>
                  <a:pt x="859809" y="1719618"/>
                </a:cubicBezTo>
                <a:cubicBezTo>
                  <a:pt x="894017" y="1693012"/>
                  <a:pt x="980515" y="1603156"/>
                  <a:pt x="996286" y="1555844"/>
                </a:cubicBezTo>
                <a:cubicBezTo>
                  <a:pt x="1015121" y="1499340"/>
                  <a:pt x="1001954" y="1526871"/>
                  <a:pt x="1037230" y="1473958"/>
                </a:cubicBezTo>
                <a:cubicBezTo>
                  <a:pt x="1024196" y="1434857"/>
                  <a:pt x="1028938" y="1421152"/>
                  <a:pt x="982638" y="1405719"/>
                </a:cubicBezTo>
                <a:cubicBezTo>
                  <a:pt x="956386" y="1396968"/>
                  <a:pt x="900752" y="1392071"/>
                  <a:pt x="900752" y="1392071"/>
                </a:cubicBezTo>
              </a:path>
            </a:pathLst>
          </a:custGeom>
          <a:noFill/>
          <a:ln w="25400">
            <a:solidFill>
              <a:srgbClr val="5b9bd5"/>
            </a:solidFill>
            <a:prstDash val="sysDot"/>
            <a:round/>
          </a:ln>
        </p:spPr>
        <p:style>
          <a:lnRef idx="0"/>
          <a:fillRef idx="0"/>
          <a:effectRef idx="0"/>
          <a:fontRef idx="minor"/>
        </p:style>
      </p:sp>
      <p:sp>
        <p:nvSpPr>
          <p:cNvPr id="210" name="Freeform 14"/>
          <p:cNvSpPr/>
          <p:nvPr/>
        </p:nvSpPr>
        <p:spPr>
          <a:xfrm>
            <a:off x="7232400" y="4572000"/>
            <a:ext cx="109440" cy="138960"/>
          </a:xfrm>
          <a:custGeom>
            <a:avLst/>
            <a:gdLst/>
            <a:ahLst/>
            <a:rect l="l" t="t" r="r" b="b"/>
            <a:pathLst>
              <a:path w="110160" h="139841">
                <a:moveTo>
                  <a:pt x="14625" y="13648"/>
                </a:moveTo>
                <a:cubicBezTo>
                  <a:pt x="13374" y="19903"/>
                  <a:pt x="-17648" y="124376"/>
                  <a:pt x="14625" y="136478"/>
                </a:cubicBezTo>
                <a:cubicBezTo>
                  <a:pt x="44745" y="147773"/>
                  <a:pt x="78315" y="127379"/>
                  <a:pt x="110160" y="122830"/>
                </a:cubicBezTo>
                <a:cubicBezTo>
                  <a:pt x="105611" y="100084"/>
                  <a:pt x="106886" y="75339"/>
                  <a:pt x="96512" y="54591"/>
                </a:cubicBezTo>
                <a:cubicBezTo>
                  <a:pt x="76066" y="13699"/>
                  <a:pt x="51018" y="12131"/>
                  <a:pt x="14625" y="0"/>
                </a:cubicBezTo>
                <a:lnTo>
                  <a:pt x="14625" y="13648"/>
                </a:lnTo>
                <a:close/>
              </a:path>
            </a:pathLst>
          </a:custGeom>
          <a:solidFill>
            <a:srgbClr val="ffffff"/>
          </a:solidFill>
          <a:ln w="25400">
            <a:solidFill>
              <a:srgbClr val="5b9bd5"/>
            </a:solidFill>
            <a:prstDash val="sysDot"/>
            <a:round/>
          </a:ln>
        </p:spPr>
        <p:style>
          <a:lnRef idx="0"/>
          <a:fillRef idx="0"/>
          <a:effectRef idx="0"/>
          <a:fontRef idx="minor"/>
        </p:style>
      </p:sp>
      <p:sp>
        <p:nvSpPr>
          <p:cNvPr id="211" name="Freeform 15"/>
          <p:cNvSpPr/>
          <p:nvPr/>
        </p:nvSpPr>
        <p:spPr>
          <a:xfrm>
            <a:off x="7056000" y="4735800"/>
            <a:ext cx="149400" cy="545040"/>
          </a:xfrm>
          <a:custGeom>
            <a:avLst/>
            <a:gdLst/>
            <a:ahLst/>
            <a:rect l="l" t="t" r="r" b="b"/>
            <a:pathLst>
              <a:path w="150125" h="545911">
                <a:moveTo>
                  <a:pt x="0" y="0"/>
                </a:moveTo>
                <a:cubicBezTo>
                  <a:pt x="22746" y="22746"/>
                  <a:pt x="50968" y="41100"/>
                  <a:pt x="68238" y="68239"/>
                </a:cubicBezTo>
                <a:cubicBezTo>
                  <a:pt x="83685" y="92513"/>
                  <a:pt x="86435" y="122830"/>
                  <a:pt x="95534" y="150126"/>
                </a:cubicBezTo>
                <a:lnTo>
                  <a:pt x="136477" y="272955"/>
                </a:lnTo>
                <a:cubicBezTo>
                  <a:pt x="141026" y="286603"/>
                  <a:pt x="150125" y="299513"/>
                  <a:pt x="150125" y="313899"/>
                </a:cubicBezTo>
                <a:lnTo>
                  <a:pt x="150125" y="545911"/>
                </a:lnTo>
              </a:path>
            </a:pathLst>
          </a:custGeom>
          <a:noFill/>
          <a:ln w="25400">
            <a:solidFill>
              <a:srgbClr val="5b9bd5"/>
            </a:solidFill>
            <a:prstDash val="sysDot"/>
            <a:round/>
          </a:ln>
        </p:spPr>
        <p:style>
          <a:lnRef idx="0"/>
          <a:fillRef idx="0"/>
          <a:effectRef idx="0"/>
          <a:fontRef idx="minor"/>
        </p:style>
      </p:sp>
      <p:sp>
        <p:nvSpPr>
          <p:cNvPr id="212" name="TextBox 17"/>
          <p:cNvSpPr/>
          <p:nvPr/>
        </p:nvSpPr>
        <p:spPr>
          <a:xfrm>
            <a:off x="8307720" y="3826800"/>
            <a:ext cx="5362920" cy="639000"/>
          </a:xfrm>
          <a:prstGeom prst="rect">
            <a:avLst/>
          </a:prstGeom>
          <a:noFill/>
          <a:ln w="12700">
            <a:noFill/>
          </a:ln>
        </p:spPr>
        <p:style>
          <a:lnRef idx="0"/>
          <a:fillRef idx="0"/>
          <a:effectRef idx="0"/>
          <a:fontRef idx="minor"/>
        </p:style>
        <p:txBody>
          <a:bodyPr numCol="1" spcCol="38160" horzOverflow="overflow" vertOverflow="overflow" lIns="45720" rIns="45720" tIns="45000" bIns="45000" anchor="t">
            <a:spAutoFit/>
          </a:bodyPr>
          <a:p>
            <a:pPr>
              <a:lnSpc>
                <a:spcPct val="100000"/>
              </a:lnSpc>
              <a:buNone/>
              <a:tabLst>
                <a:tab algn="l" pos="0"/>
              </a:tabLst>
            </a:pPr>
            <a:r>
              <a:rPr b="0" lang="en-GB" sz="1800" spc="-1" strike="noStrike">
                <a:solidFill>
                  <a:srgbClr val="000000"/>
                </a:solidFill>
                <a:latin typeface="Arial"/>
                <a:ea typeface="Calibri"/>
              </a:rPr>
              <a:t>But this is quite surprising </a:t>
            </a:r>
            <a:endParaRPr b="0" i="1" lang="en-GB" sz="1800" spc="-1" strike="noStrike">
              <a:latin typeface="Noto Sans"/>
            </a:endParaRPr>
          </a:p>
          <a:p>
            <a:pPr>
              <a:lnSpc>
                <a:spcPct val="100000"/>
              </a:lnSpc>
              <a:buNone/>
              <a:tabLst>
                <a:tab algn="l" pos="0"/>
              </a:tabLst>
            </a:pPr>
            <a:r>
              <a:rPr b="0" lang="en-GB" sz="1800" spc="-1" strike="noStrike">
                <a:solidFill>
                  <a:srgbClr val="000000"/>
                </a:solidFill>
                <a:latin typeface="Arial"/>
                <a:ea typeface="Calibri"/>
              </a:rPr>
              <a:t>and informative</a:t>
            </a:r>
            <a:endParaRPr b="0" i="1" lang="en-GB" sz="1800" spc="-1" strike="noStrike">
              <a:latin typeface="Noto Sans"/>
            </a:endParaRPr>
          </a:p>
        </p:txBody>
      </p:sp>
      <p:sp>
        <p:nvSpPr>
          <p:cNvPr id="213" name="TextBox 18"/>
          <p:cNvSpPr/>
          <p:nvPr/>
        </p:nvSpPr>
        <p:spPr>
          <a:xfrm>
            <a:off x="9339480" y="4789080"/>
            <a:ext cx="2710800" cy="2010600"/>
          </a:xfrm>
          <a:prstGeom prst="rect">
            <a:avLst/>
          </a:prstGeom>
          <a:noFill/>
          <a:ln w="12700">
            <a:noFill/>
          </a:ln>
        </p:spPr>
        <p:style>
          <a:lnRef idx="0"/>
          <a:fillRef idx="0"/>
          <a:effectRef idx="0"/>
          <a:fontRef idx="minor"/>
        </p:style>
        <p:txBody>
          <a:bodyPr numCol="1" spcCol="38160" horzOverflow="overflow" vertOverflow="overflow" lIns="45720" rIns="45720" tIns="45000" bIns="45000" anchor="t">
            <a:spAutoFit/>
          </a:bodyPr>
          <a:p>
            <a:pPr>
              <a:lnSpc>
                <a:spcPct val="100000"/>
              </a:lnSpc>
              <a:buNone/>
              <a:tabLst>
                <a:tab algn="l" pos="0"/>
              </a:tabLst>
            </a:pPr>
            <a:r>
              <a:rPr b="0" lang="en-GB" sz="1800" spc="-1" strike="noStrike">
                <a:solidFill>
                  <a:srgbClr val="000000"/>
                </a:solidFill>
                <a:latin typeface="Arial"/>
                <a:ea typeface="Calibri"/>
              </a:rPr>
              <a:t>It also literally takes up </a:t>
            </a:r>
            <a:endParaRPr b="0" i="1" lang="en-GB" sz="1800" spc="-1" strike="noStrike">
              <a:latin typeface="Noto Sans"/>
            </a:endParaRPr>
          </a:p>
          <a:p>
            <a:pPr>
              <a:lnSpc>
                <a:spcPct val="100000"/>
              </a:lnSpc>
              <a:buNone/>
              <a:tabLst>
                <a:tab algn="l" pos="0"/>
              </a:tabLst>
            </a:pPr>
            <a:r>
              <a:rPr b="0" lang="en-GB" sz="1800" spc="-1" strike="noStrike">
                <a:solidFill>
                  <a:srgbClr val="000000"/>
                </a:solidFill>
                <a:latin typeface="Arial"/>
                <a:ea typeface="Calibri"/>
              </a:rPr>
              <a:t>more bits* of information</a:t>
            </a:r>
            <a:endParaRPr b="0" i="1" lang="en-GB" sz="1800" spc="-1" strike="noStrike">
              <a:latin typeface="Noto Sans"/>
            </a:endParaRPr>
          </a:p>
          <a:p>
            <a:pPr>
              <a:lnSpc>
                <a:spcPct val="100000"/>
              </a:lnSpc>
              <a:buNone/>
              <a:tabLst>
                <a:tab algn="l" pos="0"/>
              </a:tabLst>
            </a:pPr>
            <a:r>
              <a:rPr b="0" lang="en-GB" sz="1800" spc="-1" strike="noStrike">
                <a:solidFill>
                  <a:srgbClr val="000000"/>
                </a:solidFill>
                <a:latin typeface="Arial"/>
                <a:ea typeface="Calibri"/>
              </a:rPr>
              <a:t>as more complex pictures tend to</a:t>
            </a:r>
            <a:endParaRPr b="0" i="1" lang="en-GB" sz="1800" spc="-1" strike="noStrike">
              <a:latin typeface="Noto Sans"/>
            </a:endParaRPr>
          </a:p>
          <a:p>
            <a:pPr>
              <a:lnSpc>
                <a:spcPct val="100000"/>
              </a:lnSpc>
              <a:buNone/>
              <a:tabLst>
                <a:tab algn="l" pos="0"/>
              </a:tabLst>
            </a:pPr>
            <a:endParaRPr b="0" i="1" lang="en-GB" sz="1800" spc="-1" strike="noStrike">
              <a:latin typeface="Noto Sans"/>
            </a:endParaRPr>
          </a:p>
          <a:p>
            <a:pPr>
              <a:lnSpc>
                <a:spcPct val="100000"/>
              </a:lnSpc>
              <a:buNone/>
              <a:tabLst>
                <a:tab algn="l" pos="0"/>
              </a:tabLst>
            </a:pPr>
            <a:r>
              <a:rPr b="0" lang="en-GB" sz="1800" spc="-1" strike="noStrike">
                <a:solidFill>
                  <a:srgbClr val="000000"/>
                </a:solidFill>
                <a:latin typeface="Arial"/>
                <a:ea typeface="Calibri"/>
              </a:rPr>
              <a:t>* bits as in binary digits</a:t>
            </a:r>
            <a:endParaRPr b="0" i="1" lang="en-GB" sz="1800" spc="-1" strike="noStrike">
              <a:latin typeface="Noto Sans"/>
            </a:endParaRPr>
          </a:p>
        </p:txBody>
      </p:sp>
      <p:sp>
        <p:nvSpPr>
          <p:cNvPr id="214" name="Freeform 16"/>
          <p:cNvSpPr/>
          <p:nvPr/>
        </p:nvSpPr>
        <p:spPr>
          <a:xfrm>
            <a:off x="7287480" y="3930480"/>
            <a:ext cx="564120" cy="982080"/>
          </a:xfrm>
          <a:custGeom>
            <a:avLst/>
            <a:gdLst/>
            <a:ahLst/>
            <a:rect l="l" t="t" r="r" b="b"/>
            <a:pathLst>
              <a:path w="564675" h="982695">
                <a:moveTo>
                  <a:pt x="82201" y="0"/>
                </a:moveTo>
                <a:cubicBezTo>
                  <a:pt x="73103" y="22746"/>
                  <a:pt x="63508" y="45300"/>
                  <a:pt x="54906" y="68239"/>
                </a:cubicBezTo>
                <a:cubicBezTo>
                  <a:pt x="49855" y="81709"/>
                  <a:pt x="47692" y="96315"/>
                  <a:pt x="41258" y="109182"/>
                </a:cubicBezTo>
                <a:cubicBezTo>
                  <a:pt x="33922" y="123853"/>
                  <a:pt x="30365" y="150126"/>
                  <a:pt x="13962" y="150126"/>
                </a:cubicBezTo>
                <a:cubicBezTo>
                  <a:pt x="-424" y="150126"/>
                  <a:pt x="21943" y="122405"/>
                  <a:pt x="27610" y="109182"/>
                </a:cubicBezTo>
                <a:cubicBezTo>
                  <a:pt x="35624" y="90482"/>
                  <a:pt x="45807" y="72788"/>
                  <a:pt x="54906" y="54591"/>
                </a:cubicBezTo>
                <a:cubicBezTo>
                  <a:pt x="59455" y="68239"/>
                  <a:pt x="70588" y="81293"/>
                  <a:pt x="68553" y="95535"/>
                </a:cubicBezTo>
                <a:cubicBezTo>
                  <a:pt x="65404" y="117576"/>
                  <a:pt x="27162" y="171269"/>
                  <a:pt x="13962" y="191069"/>
                </a:cubicBezTo>
                <a:cubicBezTo>
                  <a:pt x="-8276" y="280019"/>
                  <a:pt x="-4110" y="246577"/>
                  <a:pt x="27610" y="191069"/>
                </a:cubicBezTo>
                <a:cubicBezTo>
                  <a:pt x="35748" y="176828"/>
                  <a:pt x="45807" y="163774"/>
                  <a:pt x="54906" y="150126"/>
                </a:cubicBezTo>
                <a:cubicBezTo>
                  <a:pt x="59455" y="136478"/>
                  <a:pt x="68553" y="94796"/>
                  <a:pt x="68553" y="109182"/>
                </a:cubicBezTo>
                <a:cubicBezTo>
                  <a:pt x="68553" y="151122"/>
                  <a:pt x="43140" y="182127"/>
                  <a:pt x="27610" y="218364"/>
                </a:cubicBezTo>
                <a:cubicBezTo>
                  <a:pt x="21943" y="231587"/>
                  <a:pt x="1095" y="252874"/>
                  <a:pt x="13962" y="259308"/>
                </a:cubicBezTo>
                <a:cubicBezTo>
                  <a:pt x="28633" y="266644"/>
                  <a:pt x="42305" y="242513"/>
                  <a:pt x="54906" y="232012"/>
                </a:cubicBezTo>
                <a:cubicBezTo>
                  <a:pt x="69733" y="219656"/>
                  <a:pt x="82201" y="204717"/>
                  <a:pt x="95849" y="191069"/>
                </a:cubicBezTo>
                <a:cubicBezTo>
                  <a:pt x="114418" y="246773"/>
                  <a:pt x="114304" y="222010"/>
                  <a:pt x="95849" y="286603"/>
                </a:cubicBezTo>
                <a:cubicBezTo>
                  <a:pt x="91897" y="300435"/>
                  <a:pt x="70231" y="319566"/>
                  <a:pt x="82201" y="327546"/>
                </a:cubicBezTo>
                <a:cubicBezTo>
                  <a:pt x="97808" y="337951"/>
                  <a:pt x="118595" y="318448"/>
                  <a:pt x="136792" y="313899"/>
                </a:cubicBezTo>
                <a:cubicBezTo>
                  <a:pt x="132243" y="327547"/>
                  <a:pt x="129578" y="341975"/>
                  <a:pt x="123144" y="354842"/>
                </a:cubicBezTo>
                <a:cubicBezTo>
                  <a:pt x="115809" y="369513"/>
                  <a:pt x="91871" y="379872"/>
                  <a:pt x="95849" y="395785"/>
                </a:cubicBezTo>
                <a:cubicBezTo>
                  <a:pt x="99338" y="409741"/>
                  <a:pt x="123144" y="404884"/>
                  <a:pt x="136792" y="409433"/>
                </a:cubicBezTo>
                <a:cubicBezTo>
                  <a:pt x="145891" y="395785"/>
                  <a:pt x="156753" y="383161"/>
                  <a:pt x="164088" y="368490"/>
                </a:cubicBezTo>
                <a:cubicBezTo>
                  <a:pt x="170522" y="355623"/>
                  <a:pt x="169755" y="339516"/>
                  <a:pt x="177735" y="327546"/>
                </a:cubicBezTo>
                <a:cubicBezTo>
                  <a:pt x="188441" y="311487"/>
                  <a:pt x="206323" y="301430"/>
                  <a:pt x="218679" y="286603"/>
                </a:cubicBezTo>
                <a:cubicBezTo>
                  <a:pt x="229180" y="274002"/>
                  <a:pt x="235473" y="258261"/>
                  <a:pt x="245974" y="245660"/>
                </a:cubicBezTo>
                <a:cubicBezTo>
                  <a:pt x="258330" y="230833"/>
                  <a:pt x="274561" y="219544"/>
                  <a:pt x="286917" y="204717"/>
                </a:cubicBezTo>
                <a:cubicBezTo>
                  <a:pt x="297418" y="192116"/>
                  <a:pt x="320305" y="148543"/>
                  <a:pt x="314213" y="163773"/>
                </a:cubicBezTo>
                <a:cubicBezTo>
                  <a:pt x="299101" y="201553"/>
                  <a:pt x="282193" y="239099"/>
                  <a:pt x="259622" y="272955"/>
                </a:cubicBezTo>
                <a:cubicBezTo>
                  <a:pt x="250523" y="286603"/>
                  <a:pt x="216765" y="308712"/>
                  <a:pt x="232326" y="313899"/>
                </a:cubicBezTo>
                <a:cubicBezTo>
                  <a:pt x="255567" y="321646"/>
                  <a:pt x="277819" y="295702"/>
                  <a:pt x="300565" y="286603"/>
                </a:cubicBezTo>
                <a:cubicBezTo>
                  <a:pt x="291467" y="295702"/>
                  <a:pt x="281507" y="304014"/>
                  <a:pt x="273270" y="313899"/>
                </a:cubicBezTo>
                <a:cubicBezTo>
                  <a:pt x="190469" y="413259"/>
                  <a:pt x="226349" y="367360"/>
                  <a:pt x="164088" y="450376"/>
                </a:cubicBezTo>
                <a:cubicBezTo>
                  <a:pt x="152243" y="485910"/>
                  <a:pt x="121598" y="538348"/>
                  <a:pt x="218679" y="477672"/>
                </a:cubicBezTo>
                <a:cubicBezTo>
                  <a:pt x="230190" y="470478"/>
                  <a:pt x="275325" y="398367"/>
                  <a:pt x="286917" y="382138"/>
                </a:cubicBezTo>
                <a:cubicBezTo>
                  <a:pt x="306331" y="354959"/>
                  <a:pt x="339871" y="307269"/>
                  <a:pt x="368804" y="286603"/>
                </a:cubicBezTo>
                <a:cubicBezTo>
                  <a:pt x="407232" y="259155"/>
                  <a:pt x="434027" y="256650"/>
                  <a:pt x="477986" y="245660"/>
                </a:cubicBezTo>
                <a:cubicBezTo>
                  <a:pt x="464626" y="292422"/>
                  <a:pt x="459929" y="345604"/>
                  <a:pt x="423395" y="382138"/>
                </a:cubicBezTo>
                <a:cubicBezTo>
                  <a:pt x="411797" y="393736"/>
                  <a:pt x="396100" y="400335"/>
                  <a:pt x="382452" y="409433"/>
                </a:cubicBezTo>
                <a:cubicBezTo>
                  <a:pt x="373353" y="423081"/>
                  <a:pt x="351939" y="434292"/>
                  <a:pt x="355156" y="450376"/>
                </a:cubicBezTo>
                <a:cubicBezTo>
                  <a:pt x="358373" y="466460"/>
                  <a:pt x="380061" y="474235"/>
                  <a:pt x="396100" y="477672"/>
                </a:cubicBezTo>
                <a:cubicBezTo>
                  <a:pt x="445233" y="488201"/>
                  <a:pt x="496183" y="486771"/>
                  <a:pt x="546225" y="491320"/>
                </a:cubicBezTo>
                <a:cubicBezTo>
                  <a:pt x="499404" y="538141"/>
                  <a:pt x="498137" y="542422"/>
                  <a:pt x="437043" y="586854"/>
                </a:cubicBezTo>
                <a:cubicBezTo>
                  <a:pt x="276750" y="703430"/>
                  <a:pt x="370154" y="626898"/>
                  <a:pt x="409747" y="600502"/>
                </a:cubicBezTo>
                <a:cubicBezTo>
                  <a:pt x="431818" y="585788"/>
                  <a:pt x="455240" y="573206"/>
                  <a:pt x="477986" y="559558"/>
                </a:cubicBezTo>
                <a:cubicBezTo>
                  <a:pt x="491634" y="541361"/>
                  <a:pt x="526122" y="526546"/>
                  <a:pt x="518929" y="504967"/>
                </a:cubicBezTo>
                <a:cubicBezTo>
                  <a:pt x="512997" y="487173"/>
                  <a:pt x="481115" y="510227"/>
                  <a:pt x="464338" y="518615"/>
                </a:cubicBezTo>
                <a:cubicBezTo>
                  <a:pt x="434996" y="533286"/>
                  <a:pt x="382452" y="573206"/>
                  <a:pt x="382452" y="573206"/>
                </a:cubicBezTo>
                <a:cubicBezTo>
                  <a:pt x="462161" y="599776"/>
                  <a:pt x="384968" y="586015"/>
                  <a:pt x="464338" y="559558"/>
                </a:cubicBezTo>
                <a:cubicBezTo>
                  <a:pt x="490590" y="550807"/>
                  <a:pt x="518929" y="550460"/>
                  <a:pt x="546225" y="545911"/>
                </a:cubicBezTo>
                <a:cubicBezTo>
                  <a:pt x="491634" y="541362"/>
                  <a:pt x="431449" y="556761"/>
                  <a:pt x="382452" y="532263"/>
                </a:cubicBezTo>
                <a:cubicBezTo>
                  <a:pt x="362107" y="522091"/>
                  <a:pt x="415924" y="499768"/>
                  <a:pt x="437043" y="491320"/>
                </a:cubicBezTo>
                <a:cubicBezTo>
                  <a:pt x="462736" y="481043"/>
                  <a:pt x="491916" y="483675"/>
                  <a:pt x="518929" y="477672"/>
                </a:cubicBezTo>
                <a:cubicBezTo>
                  <a:pt x="555077" y="469639"/>
                  <a:pt x="606818" y="440551"/>
                  <a:pt x="505282" y="491320"/>
                </a:cubicBezTo>
                <a:cubicBezTo>
                  <a:pt x="458587" y="561361"/>
                  <a:pt x="497255" y="518031"/>
                  <a:pt x="396100" y="573206"/>
                </a:cubicBezTo>
                <a:cubicBezTo>
                  <a:pt x="294807" y="628457"/>
                  <a:pt x="364262" y="602015"/>
                  <a:pt x="286917" y="627797"/>
                </a:cubicBezTo>
                <a:cubicBezTo>
                  <a:pt x="300565" y="632346"/>
                  <a:pt x="314028" y="637493"/>
                  <a:pt x="327861" y="641445"/>
                </a:cubicBezTo>
                <a:cubicBezTo>
                  <a:pt x="345896" y="646598"/>
                  <a:pt x="366845" y="644688"/>
                  <a:pt x="382452" y="655093"/>
                </a:cubicBezTo>
                <a:cubicBezTo>
                  <a:pt x="396100" y="664191"/>
                  <a:pt x="400649" y="682388"/>
                  <a:pt x="409747" y="696036"/>
                </a:cubicBezTo>
                <a:cubicBezTo>
                  <a:pt x="396099" y="705135"/>
                  <a:pt x="372021" y="707248"/>
                  <a:pt x="368804" y="723332"/>
                </a:cubicBezTo>
                <a:cubicBezTo>
                  <a:pt x="365587" y="739416"/>
                  <a:pt x="383292" y="754028"/>
                  <a:pt x="396100" y="764275"/>
                </a:cubicBezTo>
                <a:cubicBezTo>
                  <a:pt x="407334" y="773262"/>
                  <a:pt x="437043" y="792309"/>
                  <a:pt x="437043" y="777923"/>
                </a:cubicBezTo>
                <a:cubicBezTo>
                  <a:pt x="437043" y="760285"/>
                  <a:pt x="334132" y="729970"/>
                  <a:pt x="437043" y="764275"/>
                </a:cubicBezTo>
                <a:cubicBezTo>
                  <a:pt x="455240" y="782472"/>
                  <a:pt x="481497" y="795212"/>
                  <a:pt x="491634" y="818866"/>
                </a:cubicBezTo>
                <a:cubicBezTo>
                  <a:pt x="510901" y="863822"/>
                  <a:pt x="454169" y="864894"/>
                  <a:pt x="437043" y="873457"/>
                </a:cubicBezTo>
                <a:cubicBezTo>
                  <a:pt x="422372" y="880792"/>
                  <a:pt x="411089" y="894090"/>
                  <a:pt x="396100" y="900752"/>
                </a:cubicBezTo>
                <a:cubicBezTo>
                  <a:pt x="369808" y="912437"/>
                  <a:pt x="338153" y="912088"/>
                  <a:pt x="314213" y="928048"/>
                </a:cubicBezTo>
                <a:cubicBezTo>
                  <a:pt x="286917" y="946245"/>
                  <a:pt x="199566" y="984363"/>
                  <a:pt x="232326" y="982639"/>
                </a:cubicBezTo>
                <a:lnTo>
                  <a:pt x="491634" y="968991"/>
                </a:lnTo>
                <a:cubicBezTo>
                  <a:pt x="505282" y="959893"/>
                  <a:pt x="532577" y="958098"/>
                  <a:pt x="532577" y="941696"/>
                </a:cubicBezTo>
                <a:cubicBezTo>
                  <a:pt x="532577" y="925293"/>
                  <a:pt x="507345" y="919113"/>
                  <a:pt x="491634" y="914400"/>
                </a:cubicBezTo>
                <a:cubicBezTo>
                  <a:pt x="460823" y="905156"/>
                  <a:pt x="427945" y="905301"/>
                  <a:pt x="396100" y="900752"/>
                </a:cubicBezTo>
                <a:cubicBezTo>
                  <a:pt x="382452" y="891654"/>
                  <a:pt x="351178" y="889370"/>
                  <a:pt x="355156" y="873457"/>
                </a:cubicBezTo>
                <a:cubicBezTo>
                  <a:pt x="360090" y="853719"/>
                  <a:pt x="390697" y="853305"/>
                  <a:pt x="409747" y="846161"/>
                </a:cubicBezTo>
                <a:cubicBezTo>
                  <a:pt x="427310" y="839575"/>
                  <a:pt x="483095" y="832514"/>
                  <a:pt x="464338" y="832514"/>
                </a:cubicBezTo>
                <a:cubicBezTo>
                  <a:pt x="427661" y="832514"/>
                  <a:pt x="355156" y="809484"/>
                  <a:pt x="355156" y="846161"/>
                </a:cubicBezTo>
                <a:cubicBezTo>
                  <a:pt x="355156" y="882555"/>
                  <a:pt x="427944" y="846161"/>
                  <a:pt x="464338" y="846161"/>
                </a:cubicBezTo>
              </a:path>
            </a:pathLst>
          </a:custGeom>
          <a:noFill/>
          <a:ln w="25400">
            <a:solidFill>
              <a:srgbClr val="ffc000"/>
            </a:solidFill>
            <a:prstDash val="dash"/>
            <a:round/>
          </a:ln>
        </p:spPr>
        <p:style>
          <a:lnRef idx="0"/>
          <a:fillRef idx="0"/>
          <a:effectRef idx="0"/>
          <a:fontRef idx="minor"/>
        </p:style>
      </p:sp>
      <p:sp>
        <p:nvSpPr>
          <p:cNvPr id="215" name="Freeform 19"/>
          <p:cNvSpPr/>
          <p:nvPr/>
        </p:nvSpPr>
        <p:spPr>
          <a:xfrm>
            <a:off x="7210440" y="4558680"/>
            <a:ext cx="150840" cy="205560"/>
          </a:xfrm>
          <a:custGeom>
            <a:avLst/>
            <a:gdLst/>
            <a:ahLst/>
            <a:rect l="l" t="t" r="r" b="b"/>
            <a:pathLst>
              <a:path w="151698" h="206347">
                <a:moveTo>
                  <a:pt x="50172" y="40449"/>
                </a:moveTo>
                <a:cubicBezTo>
                  <a:pt x="72918" y="58646"/>
                  <a:pt x="97813" y="74442"/>
                  <a:pt x="118411" y="95040"/>
                </a:cubicBezTo>
                <a:cubicBezTo>
                  <a:pt x="130010" y="106639"/>
                  <a:pt x="93551" y="64527"/>
                  <a:pt x="77467" y="67744"/>
                </a:cubicBezTo>
                <a:cubicBezTo>
                  <a:pt x="61383" y="70961"/>
                  <a:pt x="38574" y="97089"/>
                  <a:pt x="50172" y="108687"/>
                </a:cubicBezTo>
                <a:cubicBezTo>
                  <a:pt x="63435" y="121950"/>
                  <a:pt x="86566" y="99589"/>
                  <a:pt x="104763" y="95040"/>
                </a:cubicBezTo>
                <a:cubicBezTo>
                  <a:pt x="100214" y="76843"/>
                  <a:pt x="108909" y="46381"/>
                  <a:pt x="91115" y="40449"/>
                </a:cubicBezTo>
                <a:cubicBezTo>
                  <a:pt x="75554" y="35262"/>
                  <a:pt x="60603" y="65308"/>
                  <a:pt x="63820" y="81392"/>
                </a:cubicBezTo>
                <a:cubicBezTo>
                  <a:pt x="67037" y="97476"/>
                  <a:pt x="91115" y="99589"/>
                  <a:pt x="104763" y="108687"/>
                </a:cubicBezTo>
                <a:cubicBezTo>
                  <a:pt x="82017" y="113236"/>
                  <a:pt x="52927" y="105932"/>
                  <a:pt x="36524" y="122335"/>
                </a:cubicBezTo>
                <a:cubicBezTo>
                  <a:pt x="26352" y="132507"/>
                  <a:pt x="65958" y="144615"/>
                  <a:pt x="77467" y="135983"/>
                </a:cubicBezTo>
                <a:cubicBezTo>
                  <a:pt x="92473" y="124729"/>
                  <a:pt x="101519" y="96999"/>
                  <a:pt x="91115" y="81392"/>
                </a:cubicBezTo>
                <a:cubicBezTo>
                  <a:pt x="83135" y="69422"/>
                  <a:pt x="63820" y="90491"/>
                  <a:pt x="50172" y="95040"/>
                </a:cubicBezTo>
                <a:cubicBezTo>
                  <a:pt x="59270" y="117786"/>
                  <a:pt x="57083" y="149689"/>
                  <a:pt x="77467" y="163278"/>
                </a:cubicBezTo>
                <a:cubicBezTo>
                  <a:pt x="89437" y="171258"/>
                  <a:pt x="91115" y="136721"/>
                  <a:pt x="91115" y="122335"/>
                </a:cubicBezTo>
                <a:cubicBezTo>
                  <a:pt x="91115" y="99138"/>
                  <a:pt x="82016" y="76842"/>
                  <a:pt x="77467" y="54096"/>
                </a:cubicBezTo>
                <a:cubicBezTo>
                  <a:pt x="72918" y="72293"/>
                  <a:pt x="50557" y="95424"/>
                  <a:pt x="63820" y="108687"/>
                </a:cubicBezTo>
                <a:cubicBezTo>
                  <a:pt x="75418" y="120285"/>
                  <a:pt x="98451" y="82415"/>
                  <a:pt x="91115" y="67744"/>
                </a:cubicBezTo>
                <a:cubicBezTo>
                  <a:pt x="84681" y="54877"/>
                  <a:pt x="63820" y="76843"/>
                  <a:pt x="50172" y="81392"/>
                </a:cubicBezTo>
                <a:cubicBezTo>
                  <a:pt x="54721" y="108687"/>
                  <a:pt x="44253" y="143711"/>
                  <a:pt x="63820" y="163278"/>
                </a:cubicBezTo>
                <a:cubicBezTo>
                  <a:pt x="77083" y="176541"/>
                  <a:pt x="111022" y="166871"/>
                  <a:pt x="118411" y="149631"/>
                </a:cubicBezTo>
                <a:cubicBezTo>
                  <a:pt x="129312" y="124196"/>
                  <a:pt x="109312" y="95040"/>
                  <a:pt x="104763" y="67744"/>
                </a:cubicBezTo>
                <a:cubicBezTo>
                  <a:pt x="96938" y="99041"/>
                  <a:pt x="69538" y="177804"/>
                  <a:pt x="104763" y="204222"/>
                </a:cubicBezTo>
                <a:cubicBezTo>
                  <a:pt x="120204" y="215803"/>
                  <a:pt x="132058" y="176926"/>
                  <a:pt x="145706" y="163278"/>
                </a:cubicBezTo>
                <a:cubicBezTo>
                  <a:pt x="141157" y="113236"/>
                  <a:pt x="169408" y="46767"/>
                  <a:pt x="132059" y="13153"/>
                </a:cubicBezTo>
                <a:cubicBezTo>
                  <a:pt x="100884" y="-14905"/>
                  <a:pt x="32494" y="5551"/>
                  <a:pt x="9229" y="40449"/>
                </a:cubicBezTo>
                <a:cubicBezTo>
                  <a:pt x="-16132" y="78490"/>
                  <a:pt x="18327" y="131434"/>
                  <a:pt x="22876" y="176926"/>
                </a:cubicBezTo>
                <a:cubicBezTo>
                  <a:pt x="36524" y="172377"/>
                  <a:pt x="52586" y="172265"/>
                  <a:pt x="63820" y="163278"/>
                </a:cubicBezTo>
                <a:cubicBezTo>
                  <a:pt x="98685" y="135386"/>
                  <a:pt x="91115" y="118430"/>
                  <a:pt x="91115" y="81392"/>
                </a:cubicBezTo>
              </a:path>
            </a:pathLst>
          </a:custGeom>
          <a:noFill/>
          <a:ln w="25400">
            <a:solidFill>
              <a:srgbClr val="c55a11"/>
            </a:solidFill>
            <a:prstDash val="lgDash"/>
            <a:round/>
          </a:ln>
        </p:spPr>
        <p:style>
          <a:lnRef idx="0"/>
          <a:fillRef idx="0"/>
          <a:effectRef idx="0"/>
          <a:fontRef idx="minor"/>
        </p:style>
      </p:sp>
      <p:sp>
        <p:nvSpPr>
          <p:cNvPr id="216" name="Freeform 20"/>
          <p:cNvSpPr/>
          <p:nvPr/>
        </p:nvSpPr>
        <p:spPr>
          <a:xfrm>
            <a:off x="7585920" y="5726880"/>
            <a:ext cx="533880" cy="741240"/>
          </a:xfrm>
          <a:custGeom>
            <a:avLst/>
            <a:gdLst/>
            <a:ahLst/>
            <a:rect l="l" t="t" r="r" b="b"/>
            <a:pathLst>
              <a:path w="534502" h="741993">
                <a:moveTo>
                  <a:pt x="425320" y="277969"/>
                </a:moveTo>
                <a:cubicBezTo>
                  <a:pt x="402574" y="287067"/>
                  <a:pt x="378993" y="294308"/>
                  <a:pt x="357081" y="305264"/>
                </a:cubicBezTo>
                <a:cubicBezTo>
                  <a:pt x="342410" y="312599"/>
                  <a:pt x="330379" y="324422"/>
                  <a:pt x="316138" y="332560"/>
                </a:cubicBezTo>
                <a:cubicBezTo>
                  <a:pt x="298474" y="342654"/>
                  <a:pt x="279211" y="349761"/>
                  <a:pt x="261547" y="359855"/>
                </a:cubicBezTo>
                <a:cubicBezTo>
                  <a:pt x="247305" y="367993"/>
                  <a:pt x="235680" y="380690"/>
                  <a:pt x="220603" y="387151"/>
                </a:cubicBezTo>
                <a:cubicBezTo>
                  <a:pt x="203363" y="394540"/>
                  <a:pt x="183978" y="395409"/>
                  <a:pt x="166012" y="400799"/>
                </a:cubicBezTo>
                <a:cubicBezTo>
                  <a:pt x="165972" y="400811"/>
                  <a:pt x="63674" y="434912"/>
                  <a:pt x="43183" y="441742"/>
                </a:cubicBezTo>
                <a:cubicBezTo>
                  <a:pt x="29535" y="446291"/>
                  <a:pt x="-9731" y="463370"/>
                  <a:pt x="2239" y="455390"/>
                </a:cubicBezTo>
                <a:cubicBezTo>
                  <a:pt x="55153" y="420114"/>
                  <a:pt x="27622" y="433281"/>
                  <a:pt x="84126" y="414447"/>
                </a:cubicBezTo>
                <a:cubicBezTo>
                  <a:pt x="97774" y="405348"/>
                  <a:pt x="112468" y="397652"/>
                  <a:pt x="125069" y="387151"/>
                </a:cubicBezTo>
                <a:cubicBezTo>
                  <a:pt x="170344" y="349421"/>
                  <a:pt x="156128" y="344326"/>
                  <a:pt x="206956" y="318912"/>
                </a:cubicBezTo>
                <a:cubicBezTo>
                  <a:pt x="219823" y="312478"/>
                  <a:pt x="235032" y="311698"/>
                  <a:pt x="247899" y="305264"/>
                </a:cubicBezTo>
                <a:cubicBezTo>
                  <a:pt x="262570" y="297929"/>
                  <a:pt x="274171" y="285304"/>
                  <a:pt x="288842" y="277969"/>
                </a:cubicBezTo>
                <a:cubicBezTo>
                  <a:pt x="401855" y="221462"/>
                  <a:pt x="253384" y="315253"/>
                  <a:pt x="370729" y="237026"/>
                </a:cubicBezTo>
                <a:cubicBezTo>
                  <a:pt x="338277" y="334378"/>
                  <a:pt x="384292" y="216681"/>
                  <a:pt x="316138" y="318912"/>
                </a:cubicBezTo>
                <a:cubicBezTo>
                  <a:pt x="308158" y="330882"/>
                  <a:pt x="309627" y="347364"/>
                  <a:pt x="302490" y="359855"/>
                </a:cubicBezTo>
                <a:cubicBezTo>
                  <a:pt x="291205" y="379605"/>
                  <a:pt x="274768" y="395937"/>
                  <a:pt x="261547" y="414447"/>
                </a:cubicBezTo>
                <a:cubicBezTo>
                  <a:pt x="214048" y="480945"/>
                  <a:pt x="257024" y="432617"/>
                  <a:pt x="193308" y="496333"/>
                </a:cubicBezTo>
                <a:cubicBezTo>
                  <a:pt x="188759" y="509981"/>
                  <a:pt x="185327" y="524053"/>
                  <a:pt x="179660" y="537276"/>
                </a:cubicBezTo>
                <a:cubicBezTo>
                  <a:pt x="171646" y="555976"/>
                  <a:pt x="145931" y="572566"/>
                  <a:pt x="152365" y="591867"/>
                </a:cubicBezTo>
                <a:cubicBezTo>
                  <a:pt x="156914" y="605515"/>
                  <a:pt x="179660" y="582769"/>
                  <a:pt x="193308" y="578220"/>
                </a:cubicBezTo>
                <a:cubicBezTo>
                  <a:pt x="220603" y="560023"/>
                  <a:pt x="260523" y="552971"/>
                  <a:pt x="275194" y="523629"/>
                </a:cubicBezTo>
                <a:cubicBezTo>
                  <a:pt x="325701" y="422616"/>
                  <a:pt x="274273" y="511087"/>
                  <a:pt x="343433" y="428094"/>
                </a:cubicBezTo>
                <a:cubicBezTo>
                  <a:pt x="438430" y="314097"/>
                  <a:pt x="292065" y="465815"/>
                  <a:pt x="411672" y="346208"/>
                </a:cubicBezTo>
                <a:cubicBezTo>
                  <a:pt x="416221" y="332560"/>
                  <a:pt x="425320" y="290878"/>
                  <a:pt x="425320" y="305264"/>
                </a:cubicBezTo>
                <a:cubicBezTo>
                  <a:pt x="425320" y="431368"/>
                  <a:pt x="417218" y="378614"/>
                  <a:pt x="398024" y="455390"/>
                </a:cubicBezTo>
                <a:cubicBezTo>
                  <a:pt x="373192" y="554721"/>
                  <a:pt x="395060" y="496027"/>
                  <a:pt x="370729" y="605515"/>
                </a:cubicBezTo>
                <a:cubicBezTo>
                  <a:pt x="367608" y="619558"/>
                  <a:pt x="361033" y="632626"/>
                  <a:pt x="357081" y="646458"/>
                </a:cubicBezTo>
                <a:cubicBezTo>
                  <a:pt x="351928" y="664494"/>
                  <a:pt x="348586" y="683014"/>
                  <a:pt x="343433" y="701050"/>
                </a:cubicBezTo>
                <a:cubicBezTo>
                  <a:pt x="339481" y="714882"/>
                  <a:pt x="315399" y="741993"/>
                  <a:pt x="329785" y="741993"/>
                </a:cubicBezTo>
                <a:cubicBezTo>
                  <a:pt x="349086" y="741993"/>
                  <a:pt x="357081" y="714698"/>
                  <a:pt x="370729" y="701050"/>
                </a:cubicBezTo>
                <a:cubicBezTo>
                  <a:pt x="405033" y="598138"/>
                  <a:pt x="358760" y="724987"/>
                  <a:pt x="411672" y="619163"/>
                </a:cubicBezTo>
                <a:cubicBezTo>
                  <a:pt x="468179" y="506150"/>
                  <a:pt x="374388" y="654621"/>
                  <a:pt x="452615" y="537276"/>
                </a:cubicBezTo>
                <a:cubicBezTo>
                  <a:pt x="457164" y="519079"/>
                  <a:pt x="460873" y="500651"/>
                  <a:pt x="466263" y="482685"/>
                </a:cubicBezTo>
                <a:cubicBezTo>
                  <a:pt x="474531" y="455127"/>
                  <a:pt x="484461" y="428094"/>
                  <a:pt x="493559" y="400799"/>
                </a:cubicBezTo>
                <a:lnTo>
                  <a:pt x="507206" y="359855"/>
                </a:lnTo>
                <a:lnTo>
                  <a:pt x="520854" y="318912"/>
                </a:lnTo>
                <a:lnTo>
                  <a:pt x="534502" y="277969"/>
                </a:lnTo>
                <a:cubicBezTo>
                  <a:pt x="525403" y="264321"/>
                  <a:pt x="520014" y="247273"/>
                  <a:pt x="507206" y="237026"/>
                </a:cubicBezTo>
                <a:cubicBezTo>
                  <a:pt x="495972" y="228039"/>
                  <a:pt x="479130" y="229812"/>
                  <a:pt x="466263" y="223378"/>
                </a:cubicBezTo>
                <a:cubicBezTo>
                  <a:pt x="451592" y="216042"/>
                  <a:pt x="438968" y="205181"/>
                  <a:pt x="425320" y="196082"/>
                </a:cubicBezTo>
                <a:cubicBezTo>
                  <a:pt x="395452" y="106481"/>
                  <a:pt x="369740" y="120328"/>
                  <a:pt x="438968" y="100548"/>
                </a:cubicBezTo>
                <a:cubicBezTo>
                  <a:pt x="457003" y="95395"/>
                  <a:pt x="475362" y="91449"/>
                  <a:pt x="493559" y="86900"/>
                </a:cubicBezTo>
                <a:cubicBezTo>
                  <a:pt x="502657" y="59605"/>
                  <a:pt x="533721" y="-20720"/>
                  <a:pt x="520854" y="5014"/>
                </a:cubicBezTo>
                <a:cubicBezTo>
                  <a:pt x="480693" y="85338"/>
                  <a:pt x="499992" y="40306"/>
                  <a:pt x="466263" y="141491"/>
                </a:cubicBezTo>
                <a:lnTo>
                  <a:pt x="452615" y="182435"/>
                </a:lnTo>
                <a:lnTo>
                  <a:pt x="438968" y="223378"/>
                </a:lnTo>
                <a:cubicBezTo>
                  <a:pt x="462160" y="14641"/>
                  <a:pt x="452615" y="59353"/>
                  <a:pt x="452615" y="359855"/>
                </a:cubicBezTo>
              </a:path>
            </a:pathLst>
          </a:custGeom>
          <a:noFill/>
          <a:ln w="25400">
            <a:solidFill>
              <a:srgbClr val="ffc000"/>
            </a:solidFill>
            <a:round/>
          </a:ln>
        </p:spPr>
        <p:style>
          <a:lnRef idx="0"/>
          <a:fillRef idx="0"/>
          <a:effectRef idx="0"/>
          <a:fontRef idx="minor"/>
        </p:style>
      </p:sp>
      <p:sp>
        <p:nvSpPr>
          <p:cNvPr id="217" name="Freeform 21"/>
          <p:cNvSpPr/>
          <p:nvPr/>
        </p:nvSpPr>
        <p:spPr>
          <a:xfrm>
            <a:off x="8307720" y="5882040"/>
            <a:ext cx="562680" cy="490680"/>
          </a:xfrm>
          <a:custGeom>
            <a:avLst/>
            <a:gdLst/>
            <a:ahLst/>
            <a:rect l="l" t="t" r="r" b="b"/>
            <a:pathLst>
              <a:path w="563396" h="491319">
                <a:moveTo>
                  <a:pt x="58429" y="0"/>
                </a:moveTo>
                <a:cubicBezTo>
                  <a:pt x="62978" y="63690"/>
                  <a:pt x="65723" y="127534"/>
                  <a:pt x="72076" y="191069"/>
                </a:cubicBezTo>
                <a:cubicBezTo>
                  <a:pt x="75765" y="227960"/>
                  <a:pt x="87853" y="289150"/>
                  <a:pt x="99372" y="327546"/>
                </a:cubicBezTo>
                <a:cubicBezTo>
                  <a:pt x="107640" y="355105"/>
                  <a:pt x="117569" y="382137"/>
                  <a:pt x="126667" y="409433"/>
                </a:cubicBezTo>
                <a:cubicBezTo>
                  <a:pt x="131216" y="423081"/>
                  <a:pt x="132335" y="438406"/>
                  <a:pt x="140315" y="450376"/>
                </a:cubicBezTo>
                <a:lnTo>
                  <a:pt x="167611" y="491319"/>
                </a:lnTo>
                <a:cubicBezTo>
                  <a:pt x="172160" y="477671"/>
                  <a:pt x="181258" y="464762"/>
                  <a:pt x="181258" y="450376"/>
                </a:cubicBezTo>
                <a:cubicBezTo>
                  <a:pt x="181258" y="371776"/>
                  <a:pt x="170446" y="338884"/>
                  <a:pt x="153963" y="272955"/>
                </a:cubicBezTo>
                <a:cubicBezTo>
                  <a:pt x="149414" y="227463"/>
                  <a:pt x="150595" y="181026"/>
                  <a:pt x="140315" y="136478"/>
                </a:cubicBezTo>
                <a:cubicBezTo>
                  <a:pt x="138097" y="126867"/>
                  <a:pt x="50907" y="12716"/>
                  <a:pt x="153963" y="150125"/>
                </a:cubicBezTo>
                <a:cubicBezTo>
                  <a:pt x="173286" y="208095"/>
                  <a:pt x="181518" y="239225"/>
                  <a:pt x="222202" y="300251"/>
                </a:cubicBezTo>
                <a:cubicBezTo>
                  <a:pt x="231300" y="313899"/>
                  <a:pt x="242162" y="326523"/>
                  <a:pt x="249497" y="341194"/>
                </a:cubicBezTo>
                <a:cubicBezTo>
                  <a:pt x="255931" y="354061"/>
                  <a:pt x="256711" y="369270"/>
                  <a:pt x="263145" y="382137"/>
                </a:cubicBezTo>
                <a:cubicBezTo>
                  <a:pt x="269947" y="395741"/>
                  <a:pt x="322522" y="463316"/>
                  <a:pt x="317736" y="477672"/>
                </a:cubicBezTo>
                <a:cubicBezTo>
                  <a:pt x="313187" y="491320"/>
                  <a:pt x="290441" y="468573"/>
                  <a:pt x="276793" y="464024"/>
                </a:cubicBezTo>
                <a:cubicBezTo>
                  <a:pt x="237607" y="411776"/>
                  <a:pt x="233533" y="413125"/>
                  <a:pt x="208554" y="354842"/>
                </a:cubicBezTo>
                <a:cubicBezTo>
                  <a:pt x="202887" y="341619"/>
                  <a:pt x="202886" y="325869"/>
                  <a:pt x="194906" y="313899"/>
                </a:cubicBezTo>
                <a:cubicBezTo>
                  <a:pt x="184200" y="297840"/>
                  <a:pt x="166319" y="287782"/>
                  <a:pt x="153963" y="272955"/>
                </a:cubicBezTo>
                <a:cubicBezTo>
                  <a:pt x="143462" y="260354"/>
                  <a:pt x="135766" y="245660"/>
                  <a:pt x="126667" y="232012"/>
                </a:cubicBezTo>
                <a:cubicBezTo>
                  <a:pt x="107091" y="173282"/>
                  <a:pt x="111559" y="180252"/>
                  <a:pt x="72076" y="109182"/>
                </a:cubicBezTo>
                <a:cubicBezTo>
                  <a:pt x="64110" y="94844"/>
                  <a:pt x="55282" y="80840"/>
                  <a:pt x="44781" y="68239"/>
                </a:cubicBezTo>
                <a:cubicBezTo>
                  <a:pt x="32425" y="53412"/>
                  <a:pt x="-13425" y="35928"/>
                  <a:pt x="3838" y="27296"/>
                </a:cubicBezTo>
                <a:cubicBezTo>
                  <a:pt x="25750" y="16340"/>
                  <a:pt x="49330" y="45493"/>
                  <a:pt x="72076" y="54591"/>
                </a:cubicBezTo>
                <a:cubicBezTo>
                  <a:pt x="236094" y="218609"/>
                  <a:pt x="42900" y="32552"/>
                  <a:pt x="167611" y="136478"/>
                </a:cubicBezTo>
                <a:cubicBezTo>
                  <a:pt x="235765" y="193273"/>
                  <a:pt x="177544" y="167084"/>
                  <a:pt x="249497" y="191069"/>
                </a:cubicBezTo>
                <a:cubicBezTo>
                  <a:pt x="281764" y="223336"/>
                  <a:pt x="304181" y="249611"/>
                  <a:pt x="345032" y="272955"/>
                </a:cubicBezTo>
                <a:cubicBezTo>
                  <a:pt x="357522" y="280092"/>
                  <a:pt x="372327" y="282054"/>
                  <a:pt x="385975" y="286603"/>
                </a:cubicBezTo>
                <a:cubicBezTo>
                  <a:pt x="399623" y="300251"/>
                  <a:pt x="415069" y="312311"/>
                  <a:pt x="426918" y="327546"/>
                </a:cubicBezTo>
                <a:cubicBezTo>
                  <a:pt x="447058" y="353441"/>
                  <a:pt x="458312" y="386236"/>
                  <a:pt x="481509" y="409433"/>
                </a:cubicBezTo>
                <a:lnTo>
                  <a:pt x="563396" y="491319"/>
                </a:lnTo>
                <a:cubicBezTo>
                  <a:pt x="534531" y="375861"/>
                  <a:pt x="573853" y="493356"/>
                  <a:pt x="508805" y="395785"/>
                </a:cubicBezTo>
                <a:cubicBezTo>
                  <a:pt x="500825" y="383815"/>
                  <a:pt x="502143" y="367418"/>
                  <a:pt x="495157" y="354842"/>
                </a:cubicBezTo>
                <a:cubicBezTo>
                  <a:pt x="479225" y="326165"/>
                  <a:pt x="458763" y="300251"/>
                  <a:pt x="440566" y="272955"/>
                </a:cubicBezTo>
                <a:cubicBezTo>
                  <a:pt x="408722" y="225189"/>
                  <a:pt x="399620" y="200167"/>
                  <a:pt x="331384" y="177421"/>
                </a:cubicBezTo>
                <a:cubicBezTo>
                  <a:pt x="304088" y="168322"/>
                  <a:pt x="273437" y="166085"/>
                  <a:pt x="249497" y="150125"/>
                </a:cubicBezTo>
                <a:cubicBezTo>
                  <a:pt x="235849" y="141027"/>
                  <a:pt x="223225" y="130165"/>
                  <a:pt x="208554" y="122830"/>
                </a:cubicBezTo>
                <a:cubicBezTo>
                  <a:pt x="195687" y="116396"/>
                  <a:pt x="180478" y="115616"/>
                  <a:pt x="167611" y="109182"/>
                </a:cubicBezTo>
                <a:cubicBezTo>
                  <a:pt x="152940" y="101847"/>
                  <a:pt x="141338" y="89222"/>
                  <a:pt x="126667" y="81887"/>
                </a:cubicBezTo>
                <a:cubicBezTo>
                  <a:pt x="113800" y="75453"/>
                  <a:pt x="85724" y="68239"/>
                  <a:pt x="85724" y="68239"/>
                </a:cubicBezTo>
              </a:path>
            </a:pathLst>
          </a:custGeom>
          <a:noFill/>
          <a:ln w="25400">
            <a:solidFill>
              <a:srgbClr val="ffc000"/>
            </a:solidFill>
            <a:round/>
          </a:ln>
        </p:spPr>
        <p:style>
          <a:lnRef idx="0"/>
          <a:fillRef idx="0"/>
          <a:effectRef idx="0"/>
          <a:fontRef idx="minor"/>
        </p:style>
      </p:sp>
      <p:sp>
        <p:nvSpPr>
          <p:cNvPr id="218" name="Freeform 22"/>
          <p:cNvSpPr/>
          <p:nvPr/>
        </p:nvSpPr>
        <p:spPr>
          <a:xfrm>
            <a:off x="6452280" y="4694760"/>
            <a:ext cx="770760" cy="809280"/>
          </a:xfrm>
          <a:custGeom>
            <a:avLst/>
            <a:gdLst/>
            <a:ahLst/>
            <a:rect l="l" t="t" r="r" b="b"/>
            <a:pathLst>
              <a:path w="771330" h="809825">
                <a:moveTo>
                  <a:pt x="562545" y="40943"/>
                </a:moveTo>
                <a:cubicBezTo>
                  <a:pt x="451993" y="34033"/>
                  <a:pt x="343919" y="31801"/>
                  <a:pt x="234999" y="13648"/>
                </a:cubicBezTo>
                <a:cubicBezTo>
                  <a:pt x="216497" y="10564"/>
                  <a:pt x="198605" y="4549"/>
                  <a:pt x="180408" y="0"/>
                </a:cubicBezTo>
                <a:cubicBezTo>
                  <a:pt x="166760" y="4549"/>
                  <a:pt x="150699" y="4661"/>
                  <a:pt x="139465" y="13648"/>
                </a:cubicBezTo>
                <a:cubicBezTo>
                  <a:pt x="92802" y="50978"/>
                  <a:pt x="106595" y="63071"/>
                  <a:pt x="153112" y="68239"/>
                </a:cubicBezTo>
                <a:cubicBezTo>
                  <a:pt x="221084" y="75791"/>
                  <a:pt x="289696" y="75961"/>
                  <a:pt x="357829" y="81886"/>
                </a:cubicBezTo>
                <a:cubicBezTo>
                  <a:pt x="394368" y="85063"/>
                  <a:pt x="430617" y="90985"/>
                  <a:pt x="467011" y="95534"/>
                </a:cubicBezTo>
                <a:lnTo>
                  <a:pt x="548897" y="122830"/>
                </a:lnTo>
                <a:cubicBezTo>
                  <a:pt x="562545" y="127379"/>
                  <a:pt x="575734" y="133656"/>
                  <a:pt x="589841" y="136477"/>
                </a:cubicBezTo>
                <a:lnTo>
                  <a:pt x="658080" y="150125"/>
                </a:lnTo>
                <a:lnTo>
                  <a:pt x="576193" y="177421"/>
                </a:lnTo>
                <a:cubicBezTo>
                  <a:pt x="562545" y="181970"/>
                  <a:pt x="548607" y="185726"/>
                  <a:pt x="535250" y="191069"/>
                </a:cubicBezTo>
                <a:cubicBezTo>
                  <a:pt x="512504" y="200167"/>
                  <a:pt x="490882" y="212855"/>
                  <a:pt x="467011" y="218364"/>
                </a:cubicBezTo>
                <a:cubicBezTo>
                  <a:pt x="431273" y="226611"/>
                  <a:pt x="394223" y="227463"/>
                  <a:pt x="357829" y="232012"/>
                </a:cubicBezTo>
                <a:cubicBezTo>
                  <a:pt x="339632" y="227463"/>
                  <a:pt x="292834" y="233971"/>
                  <a:pt x="303238" y="218364"/>
                </a:cubicBezTo>
                <a:cubicBezTo>
                  <a:pt x="319198" y="194424"/>
                  <a:pt x="357829" y="200167"/>
                  <a:pt x="385124" y="191069"/>
                </a:cubicBezTo>
                <a:cubicBezTo>
                  <a:pt x="443864" y="171489"/>
                  <a:pt x="412109" y="180911"/>
                  <a:pt x="480659" y="163773"/>
                </a:cubicBezTo>
                <a:cubicBezTo>
                  <a:pt x="451495" y="154052"/>
                  <a:pt x="415112" y="140761"/>
                  <a:pt x="385124" y="136477"/>
                </a:cubicBezTo>
                <a:cubicBezTo>
                  <a:pt x="339864" y="130011"/>
                  <a:pt x="294139" y="127379"/>
                  <a:pt x="248647" y="122830"/>
                </a:cubicBezTo>
                <a:cubicBezTo>
                  <a:pt x="120836" y="80226"/>
                  <a:pt x="214256" y="107604"/>
                  <a:pt x="98521" y="81886"/>
                </a:cubicBezTo>
                <a:cubicBezTo>
                  <a:pt x="80211" y="77817"/>
                  <a:pt x="61965" y="73392"/>
                  <a:pt x="43930" y="68239"/>
                </a:cubicBezTo>
                <a:cubicBezTo>
                  <a:pt x="30098" y="64287"/>
                  <a:pt x="-11399" y="54591"/>
                  <a:pt x="2987" y="54591"/>
                </a:cubicBezTo>
                <a:cubicBezTo>
                  <a:pt x="103174" y="54591"/>
                  <a:pt x="203154" y="63690"/>
                  <a:pt x="303238" y="68239"/>
                </a:cubicBezTo>
                <a:cubicBezTo>
                  <a:pt x="391084" y="97519"/>
                  <a:pt x="299038" y="69813"/>
                  <a:pt x="453363" y="95534"/>
                </a:cubicBezTo>
                <a:cubicBezTo>
                  <a:pt x="471865" y="98618"/>
                  <a:pt x="489500" y="105827"/>
                  <a:pt x="507954" y="109182"/>
                </a:cubicBezTo>
                <a:cubicBezTo>
                  <a:pt x="539603" y="114937"/>
                  <a:pt x="571644" y="118281"/>
                  <a:pt x="603489" y="122830"/>
                </a:cubicBezTo>
                <a:cubicBezTo>
                  <a:pt x="617137" y="131928"/>
                  <a:pt x="654274" y="137003"/>
                  <a:pt x="644432" y="150125"/>
                </a:cubicBezTo>
                <a:cubicBezTo>
                  <a:pt x="627168" y="173143"/>
                  <a:pt x="590458" y="170443"/>
                  <a:pt x="562545" y="177421"/>
                </a:cubicBezTo>
                <a:cubicBezTo>
                  <a:pt x="544348" y="181970"/>
                  <a:pt x="525920" y="185679"/>
                  <a:pt x="507954" y="191069"/>
                </a:cubicBezTo>
                <a:cubicBezTo>
                  <a:pt x="480396" y="199336"/>
                  <a:pt x="452782" y="207678"/>
                  <a:pt x="426068" y="218364"/>
                </a:cubicBezTo>
                <a:cubicBezTo>
                  <a:pt x="403322" y="227463"/>
                  <a:pt x="357829" y="221161"/>
                  <a:pt x="357829" y="245660"/>
                </a:cubicBezTo>
                <a:cubicBezTo>
                  <a:pt x="357829" y="268857"/>
                  <a:pt x="403322" y="236561"/>
                  <a:pt x="426068" y="232012"/>
                </a:cubicBezTo>
                <a:cubicBezTo>
                  <a:pt x="480659" y="236561"/>
                  <a:pt x="536365" y="233777"/>
                  <a:pt x="589841" y="245660"/>
                </a:cubicBezTo>
                <a:cubicBezTo>
                  <a:pt x="603885" y="248781"/>
                  <a:pt x="562730" y="255355"/>
                  <a:pt x="548897" y="259307"/>
                </a:cubicBezTo>
                <a:cubicBezTo>
                  <a:pt x="530862" y="264460"/>
                  <a:pt x="512503" y="268406"/>
                  <a:pt x="494306" y="272955"/>
                </a:cubicBezTo>
                <a:cubicBezTo>
                  <a:pt x="480658" y="286603"/>
                  <a:pt x="468190" y="301542"/>
                  <a:pt x="453363" y="313898"/>
                </a:cubicBezTo>
                <a:cubicBezTo>
                  <a:pt x="401997" y="356703"/>
                  <a:pt x="364132" y="348092"/>
                  <a:pt x="507954" y="327546"/>
                </a:cubicBezTo>
                <a:cubicBezTo>
                  <a:pt x="521602" y="322997"/>
                  <a:pt x="536321" y="320884"/>
                  <a:pt x="548897" y="313898"/>
                </a:cubicBezTo>
                <a:cubicBezTo>
                  <a:pt x="577574" y="297966"/>
                  <a:pt x="599662" y="269680"/>
                  <a:pt x="630784" y="259307"/>
                </a:cubicBezTo>
                <a:lnTo>
                  <a:pt x="671727" y="245660"/>
                </a:lnTo>
                <a:cubicBezTo>
                  <a:pt x="662629" y="259308"/>
                  <a:pt x="656030" y="275005"/>
                  <a:pt x="644432" y="286603"/>
                </a:cubicBezTo>
                <a:cubicBezTo>
                  <a:pt x="627505" y="303530"/>
                  <a:pt x="572144" y="339344"/>
                  <a:pt x="548897" y="354842"/>
                </a:cubicBezTo>
                <a:cubicBezTo>
                  <a:pt x="544348" y="368490"/>
                  <a:pt x="544237" y="384552"/>
                  <a:pt x="535250" y="395785"/>
                </a:cubicBezTo>
                <a:cubicBezTo>
                  <a:pt x="495604" y="445342"/>
                  <a:pt x="446693" y="404034"/>
                  <a:pt x="562545" y="450376"/>
                </a:cubicBezTo>
                <a:cubicBezTo>
                  <a:pt x="576258" y="448417"/>
                  <a:pt x="760849" y="421477"/>
                  <a:pt x="767262" y="423080"/>
                </a:cubicBezTo>
                <a:cubicBezTo>
                  <a:pt x="786999" y="428014"/>
                  <a:pt x="729398" y="438795"/>
                  <a:pt x="712671" y="450376"/>
                </a:cubicBezTo>
                <a:cubicBezTo>
                  <a:pt x="670024" y="479901"/>
                  <a:pt x="626518" y="509233"/>
                  <a:pt x="589841" y="545910"/>
                </a:cubicBezTo>
                <a:cubicBezTo>
                  <a:pt x="571644" y="564107"/>
                  <a:pt x="555838" y="585060"/>
                  <a:pt x="535250" y="600501"/>
                </a:cubicBezTo>
                <a:cubicBezTo>
                  <a:pt x="518974" y="612708"/>
                  <a:pt x="498323" y="617703"/>
                  <a:pt x="480659" y="627797"/>
                </a:cubicBezTo>
                <a:cubicBezTo>
                  <a:pt x="466417" y="635935"/>
                  <a:pt x="453363" y="645994"/>
                  <a:pt x="439715" y="655092"/>
                </a:cubicBezTo>
                <a:cubicBezTo>
                  <a:pt x="457912" y="664191"/>
                  <a:pt x="473961" y="682388"/>
                  <a:pt x="494306" y="682388"/>
                </a:cubicBezTo>
                <a:cubicBezTo>
                  <a:pt x="510709" y="682388"/>
                  <a:pt x="520579" y="662428"/>
                  <a:pt x="535250" y="655092"/>
                </a:cubicBezTo>
                <a:cubicBezTo>
                  <a:pt x="548117" y="648659"/>
                  <a:pt x="562970" y="647112"/>
                  <a:pt x="576193" y="641445"/>
                </a:cubicBezTo>
                <a:cubicBezTo>
                  <a:pt x="676113" y="598622"/>
                  <a:pt x="584723" y="625665"/>
                  <a:pt x="685375" y="600501"/>
                </a:cubicBezTo>
                <a:cubicBezTo>
                  <a:pt x="667178" y="614149"/>
                  <a:pt x="646868" y="625361"/>
                  <a:pt x="630784" y="641445"/>
                </a:cubicBezTo>
                <a:cubicBezTo>
                  <a:pt x="619186" y="653043"/>
                  <a:pt x="615833" y="671587"/>
                  <a:pt x="603489" y="682388"/>
                </a:cubicBezTo>
                <a:cubicBezTo>
                  <a:pt x="578801" y="703990"/>
                  <a:pt x="548898" y="718782"/>
                  <a:pt x="521602" y="736979"/>
                </a:cubicBezTo>
                <a:cubicBezTo>
                  <a:pt x="509250" y="745213"/>
                  <a:pt x="439715" y="787703"/>
                  <a:pt x="439715" y="805218"/>
                </a:cubicBezTo>
                <a:cubicBezTo>
                  <a:pt x="439715" y="819604"/>
                  <a:pt x="467011" y="796119"/>
                  <a:pt x="480659" y="791570"/>
                </a:cubicBezTo>
                <a:cubicBezTo>
                  <a:pt x="606690" y="665539"/>
                  <a:pt x="453735" y="824477"/>
                  <a:pt x="603489" y="641445"/>
                </a:cubicBezTo>
                <a:cubicBezTo>
                  <a:pt x="619785" y="621528"/>
                  <a:pt x="642004" y="606949"/>
                  <a:pt x="658080" y="586854"/>
                </a:cubicBezTo>
                <a:cubicBezTo>
                  <a:pt x="678573" y="561237"/>
                  <a:pt x="743793" y="494593"/>
                  <a:pt x="712671" y="504967"/>
                </a:cubicBezTo>
                <a:lnTo>
                  <a:pt x="671727" y="518615"/>
                </a:lnTo>
                <a:cubicBezTo>
                  <a:pt x="634507" y="555835"/>
                  <a:pt x="622882" y="571320"/>
                  <a:pt x="576193" y="600501"/>
                </a:cubicBezTo>
                <a:cubicBezTo>
                  <a:pt x="558941" y="611284"/>
                  <a:pt x="537489" y="615088"/>
                  <a:pt x="521602" y="627797"/>
                </a:cubicBezTo>
                <a:cubicBezTo>
                  <a:pt x="491459" y="651911"/>
                  <a:pt x="471833" y="688270"/>
                  <a:pt x="439715" y="709683"/>
                </a:cubicBezTo>
                <a:cubicBezTo>
                  <a:pt x="426067" y="718782"/>
                  <a:pt x="411373" y="726478"/>
                  <a:pt x="398772" y="736979"/>
                </a:cubicBezTo>
                <a:cubicBezTo>
                  <a:pt x="383945" y="749335"/>
                  <a:pt x="338528" y="777922"/>
                  <a:pt x="357829" y="777922"/>
                </a:cubicBezTo>
                <a:cubicBezTo>
                  <a:pt x="392475" y="777922"/>
                  <a:pt x="421518" y="750627"/>
                  <a:pt x="453363" y="736979"/>
                </a:cubicBezTo>
                <a:cubicBezTo>
                  <a:pt x="595965" y="594377"/>
                  <a:pt x="438239" y="763612"/>
                  <a:pt x="535250" y="627797"/>
                </a:cubicBezTo>
                <a:cubicBezTo>
                  <a:pt x="546468" y="612091"/>
                  <a:pt x="563837" y="601681"/>
                  <a:pt x="576193" y="586854"/>
                </a:cubicBezTo>
                <a:cubicBezTo>
                  <a:pt x="586694" y="574253"/>
                  <a:pt x="594390" y="559558"/>
                  <a:pt x="603489" y="545910"/>
                </a:cubicBezTo>
                <a:cubicBezTo>
                  <a:pt x="608038" y="532262"/>
                  <a:pt x="610702" y="517834"/>
                  <a:pt x="617136" y="504967"/>
                </a:cubicBezTo>
                <a:cubicBezTo>
                  <a:pt x="624471" y="490296"/>
                  <a:pt x="637971" y="479100"/>
                  <a:pt x="644432" y="464024"/>
                </a:cubicBezTo>
                <a:cubicBezTo>
                  <a:pt x="651821" y="446784"/>
                  <a:pt x="650691" y="426673"/>
                  <a:pt x="658080" y="409433"/>
                </a:cubicBezTo>
                <a:cubicBezTo>
                  <a:pt x="664541" y="394357"/>
                  <a:pt x="696973" y="380087"/>
                  <a:pt x="685375" y="368489"/>
                </a:cubicBezTo>
                <a:cubicBezTo>
                  <a:pt x="672112" y="355226"/>
                  <a:pt x="648981" y="377588"/>
                  <a:pt x="630784" y="382137"/>
                </a:cubicBezTo>
                <a:cubicBezTo>
                  <a:pt x="617136" y="391236"/>
                  <a:pt x="602100" y="398536"/>
                  <a:pt x="589841" y="409433"/>
                </a:cubicBezTo>
                <a:cubicBezTo>
                  <a:pt x="560990" y="435079"/>
                  <a:pt x="529366" y="459200"/>
                  <a:pt x="507954" y="491319"/>
                </a:cubicBezTo>
                <a:cubicBezTo>
                  <a:pt x="489757" y="518615"/>
                  <a:pt x="424021" y="587877"/>
                  <a:pt x="453363" y="573206"/>
                </a:cubicBezTo>
                <a:lnTo>
                  <a:pt x="507954" y="545910"/>
                </a:lnTo>
                <a:cubicBezTo>
                  <a:pt x="517053" y="532262"/>
                  <a:pt x="525602" y="518232"/>
                  <a:pt x="535250" y="504967"/>
                </a:cubicBezTo>
                <a:cubicBezTo>
                  <a:pt x="562007" y="468176"/>
                  <a:pt x="591901" y="433637"/>
                  <a:pt x="617136" y="395785"/>
                </a:cubicBezTo>
                <a:lnTo>
                  <a:pt x="671727" y="313898"/>
                </a:lnTo>
                <a:cubicBezTo>
                  <a:pt x="676276" y="332095"/>
                  <a:pt x="689924" y="350292"/>
                  <a:pt x="685375" y="368489"/>
                </a:cubicBezTo>
                <a:cubicBezTo>
                  <a:pt x="679858" y="390556"/>
                  <a:pt x="655717" y="403331"/>
                  <a:pt x="644432" y="423080"/>
                </a:cubicBezTo>
                <a:cubicBezTo>
                  <a:pt x="591763" y="515252"/>
                  <a:pt x="685120" y="409688"/>
                  <a:pt x="589841" y="504967"/>
                </a:cubicBezTo>
                <a:cubicBezTo>
                  <a:pt x="574529" y="550903"/>
                  <a:pt x="575882" y="553278"/>
                  <a:pt x="548897" y="600501"/>
                </a:cubicBezTo>
                <a:cubicBezTo>
                  <a:pt x="540759" y="614743"/>
                  <a:pt x="529740" y="627203"/>
                  <a:pt x="521602" y="641445"/>
                </a:cubicBezTo>
                <a:cubicBezTo>
                  <a:pt x="511508" y="659109"/>
                  <a:pt x="494306" y="675691"/>
                  <a:pt x="494306" y="696036"/>
                </a:cubicBezTo>
                <a:cubicBezTo>
                  <a:pt x="494306" y="712439"/>
                  <a:pt x="512503" y="668740"/>
                  <a:pt x="521602" y="655092"/>
                </a:cubicBezTo>
                <a:cubicBezTo>
                  <a:pt x="529420" y="616003"/>
                  <a:pt x="544866" y="542591"/>
                  <a:pt x="548897" y="504967"/>
                </a:cubicBezTo>
                <a:cubicBezTo>
                  <a:pt x="559603" y="405043"/>
                  <a:pt x="567094" y="304800"/>
                  <a:pt x="576193" y="204716"/>
                </a:cubicBezTo>
                <a:cubicBezTo>
                  <a:pt x="598939" y="209265"/>
                  <a:pt x="624292" y="206855"/>
                  <a:pt x="644432" y="218364"/>
                </a:cubicBezTo>
                <a:cubicBezTo>
                  <a:pt x="658673" y="226502"/>
                  <a:pt x="663589" y="245066"/>
                  <a:pt x="671727" y="259307"/>
                </a:cubicBezTo>
                <a:cubicBezTo>
                  <a:pt x="681821" y="276971"/>
                  <a:pt x="688929" y="296234"/>
                  <a:pt x="699023" y="313898"/>
                </a:cubicBezTo>
                <a:cubicBezTo>
                  <a:pt x="707161" y="328140"/>
                  <a:pt x="719656" y="339853"/>
                  <a:pt x="726318" y="354842"/>
                </a:cubicBezTo>
                <a:cubicBezTo>
                  <a:pt x="738003" y="381134"/>
                  <a:pt x="773959" y="457073"/>
                  <a:pt x="753614" y="436728"/>
                </a:cubicBezTo>
                <a:lnTo>
                  <a:pt x="712671" y="395785"/>
                </a:lnTo>
                <a:cubicBezTo>
                  <a:pt x="708122" y="345743"/>
                  <a:pt x="706129" y="295403"/>
                  <a:pt x="699023" y="245660"/>
                </a:cubicBezTo>
                <a:cubicBezTo>
                  <a:pt x="696988" y="231418"/>
                  <a:pt x="694362" y="215950"/>
                  <a:pt x="685375" y="204716"/>
                </a:cubicBezTo>
                <a:cubicBezTo>
                  <a:pt x="675129" y="191908"/>
                  <a:pt x="658080" y="186519"/>
                  <a:pt x="644432" y="177421"/>
                </a:cubicBezTo>
                <a:cubicBezTo>
                  <a:pt x="626235" y="181970"/>
                  <a:pt x="606127" y="181763"/>
                  <a:pt x="589841" y="191069"/>
                </a:cubicBezTo>
                <a:cubicBezTo>
                  <a:pt x="573083" y="200645"/>
                  <a:pt x="563725" y="219656"/>
                  <a:pt x="548897" y="232012"/>
                </a:cubicBezTo>
                <a:cubicBezTo>
                  <a:pt x="536296" y="242512"/>
                  <a:pt x="521602" y="250209"/>
                  <a:pt x="507954" y="259307"/>
                </a:cubicBezTo>
                <a:cubicBezTo>
                  <a:pt x="485208" y="254758"/>
                  <a:pt x="461435" y="253805"/>
                  <a:pt x="439715" y="245660"/>
                </a:cubicBezTo>
                <a:cubicBezTo>
                  <a:pt x="309011" y="196646"/>
                  <a:pt x="529791" y="233651"/>
                  <a:pt x="316886" y="191069"/>
                </a:cubicBezTo>
                <a:cubicBezTo>
                  <a:pt x="294140" y="186520"/>
                  <a:pt x="225450" y="177421"/>
                  <a:pt x="248647" y="177421"/>
                </a:cubicBezTo>
                <a:cubicBezTo>
                  <a:pt x="339746" y="177421"/>
                  <a:pt x="430617" y="186520"/>
                  <a:pt x="521602" y="191069"/>
                </a:cubicBezTo>
                <a:cubicBezTo>
                  <a:pt x="539799" y="195618"/>
                  <a:pt x="562930" y="217979"/>
                  <a:pt x="576193" y="204716"/>
                </a:cubicBezTo>
                <a:cubicBezTo>
                  <a:pt x="587791" y="193117"/>
                  <a:pt x="559398" y="176374"/>
                  <a:pt x="548897" y="163773"/>
                </a:cubicBezTo>
                <a:cubicBezTo>
                  <a:pt x="536541" y="148946"/>
                  <a:pt x="521602" y="136478"/>
                  <a:pt x="507954" y="122830"/>
                </a:cubicBezTo>
                <a:cubicBezTo>
                  <a:pt x="526151" y="118281"/>
                  <a:pt x="543788" y="109182"/>
                  <a:pt x="562545" y="109182"/>
                </a:cubicBezTo>
                <a:cubicBezTo>
                  <a:pt x="611071" y="109182"/>
                  <a:pt x="614104" y="154675"/>
                  <a:pt x="589841" y="81886"/>
                </a:cubicBezTo>
                <a:cubicBezTo>
                  <a:pt x="553447" y="86435"/>
                  <a:pt x="516910" y="89957"/>
                  <a:pt x="480659" y="95534"/>
                </a:cubicBezTo>
                <a:cubicBezTo>
                  <a:pt x="457732" y="99061"/>
                  <a:pt x="430977" y="95264"/>
                  <a:pt x="412420" y="109182"/>
                </a:cubicBezTo>
                <a:cubicBezTo>
                  <a:pt x="404282" y="115285"/>
                  <a:pt x="421519" y="127379"/>
                  <a:pt x="426068" y="136477"/>
                </a:cubicBezTo>
              </a:path>
            </a:pathLst>
          </a:custGeom>
          <a:noFill/>
          <a:ln w="25400">
            <a:solidFill>
              <a:srgbClr val="ffc000"/>
            </a:solidFill>
            <a:prstDash val="sysDot"/>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9" name="image2.jpeg" descr=""/>
          <p:cNvPicPr/>
          <p:nvPr/>
        </p:nvPicPr>
        <p:blipFill>
          <a:blip r:embed="rId1"/>
          <a:stretch/>
        </p:blipFill>
        <p:spPr>
          <a:xfrm>
            <a:off x="323640" y="6104520"/>
            <a:ext cx="7363440" cy="510480"/>
          </a:xfrm>
          <a:prstGeom prst="rect">
            <a:avLst/>
          </a:prstGeom>
          <a:ln w="12700">
            <a:noFill/>
          </a:ln>
        </p:spPr>
      </p:pic>
      <p:sp>
        <p:nvSpPr>
          <p:cNvPr id="220" name="Rectangle 2"/>
          <p:cNvSpPr/>
          <p:nvPr/>
        </p:nvSpPr>
        <p:spPr>
          <a:xfrm>
            <a:off x="323640" y="1267920"/>
            <a:ext cx="6095160" cy="4806360"/>
          </a:xfrm>
          <a:prstGeom prst="rect">
            <a:avLst/>
          </a:prstGeom>
          <a:noFill/>
          <a:ln w="0">
            <a:noFill/>
          </a:ln>
        </p:spPr>
        <p:style>
          <a:lnRef idx="0"/>
          <a:fillRef idx="0"/>
          <a:effectRef idx="0"/>
          <a:fontRef idx="minor"/>
        </p:style>
        <p:txBody>
          <a:bodyPr lIns="90000" rIns="90000" tIns="45000" bIns="45000" anchor="t">
            <a:spAutoFit/>
          </a:bodyPr>
          <a:p>
            <a:pPr>
              <a:lnSpc>
                <a:spcPct val="107000"/>
              </a:lnSpc>
              <a:spcAft>
                <a:spcPts val="799"/>
              </a:spcAft>
              <a:buNone/>
              <a:tabLst>
                <a:tab algn="l" pos="0"/>
              </a:tabLst>
            </a:pPr>
            <a:r>
              <a:rPr b="1" lang="en-GB" sz="1800" spc="-1" strike="noStrike">
                <a:solidFill>
                  <a:srgbClr val="000000"/>
                </a:solidFill>
                <a:latin typeface="Arial"/>
                <a:ea typeface="Calibri"/>
              </a:rPr>
              <a:t>Science Fiction character height and mass</a:t>
            </a:r>
            <a:endParaRPr b="0" i="1" lang="en-GB" sz="1800" spc="-1" strike="noStrike">
              <a:latin typeface="Noto Sans"/>
            </a:endParaRPr>
          </a:p>
          <a:p>
            <a:pPr algn="just">
              <a:lnSpc>
                <a:spcPct val="107000"/>
              </a:lnSpc>
              <a:spcAft>
                <a:spcPts val="799"/>
              </a:spcAft>
              <a:buNone/>
              <a:tabLst>
                <a:tab algn="l" pos="0"/>
              </a:tabLst>
            </a:pPr>
            <a:endParaRPr b="0" i="1" lang="en-GB" sz="1800" spc="-1" strike="noStrike">
              <a:latin typeface="Noto Sans"/>
            </a:endParaRPr>
          </a:p>
          <a:p>
            <a:pPr algn="just">
              <a:lnSpc>
                <a:spcPct val="107000"/>
              </a:lnSpc>
              <a:spcAft>
                <a:spcPts val="799"/>
              </a:spcAft>
              <a:buNone/>
              <a:tabLst>
                <a:tab algn="l" pos="0"/>
              </a:tabLst>
            </a:pPr>
            <a:r>
              <a:rPr b="0" lang="en-GB" sz="1800" spc="-1" strike="noStrike">
                <a:solidFill>
                  <a:srgbClr val="000000"/>
                </a:solidFill>
                <a:latin typeface="Arial"/>
                <a:ea typeface="Calibri"/>
              </a:rPr>
              <a:t>See the L-shaped scatter graph of science fiction character height and mass. Though the investigator knows the masses of the black dots, they have been spoiled, i.e. made null, for mass, to emulate omissions of safety incidents. Laplace correction gives null mass a notional value of 1kg, i.e. a log 0.  Note height clusters around 150-200cm ~ human actor size.  This is seen in nulls too.</a:t>
            </a:r>
            <a:endParaRPr b="0" i="1" lang="en-GB" sz="1800" spc="-1" strike="noStrike">
              <a:latin typeface="Noto Sans"/>
            </a:endParaRPr>
          </a:p>
          <a:p>
            <a:pPr algn="just">
              <a:lnSpc>
                <a:spcPct val="107000"/>
              </a:lnSpc>
              <a:spcAft>
                <a:spcPts val="799"/>
              </a:spcAft>
              <a:buNone/>
              <a:tabLst>
                <a:tab algn="l" pos="0"/>
              </a:tabLst>
            </a:pPr>
            <a:endParaRPr b="0" i="1" lang="en-GB" sz="1800" spc="-1" strike="noStrike">
              <a:latin typeface="Noto Sans"/>
            </a:endParaRPr>
          </a:p>
          <a:p>
            <a:pPr algn="just">
              <a:lnSpc>
                <a:spcPct val="107000"/>
              </a:lnSpc>
              <a:spcAft>
                <a:spcPts val="799"/>
              </a:spcAft>
              <a:buNone/>
              <a:tabLst>
                <a:tab algn="l" pos="0"/>
              </a:tabLst>
            </a:pPr>
            <a:r>
              <a:rPr b="0" lang="en-GB" sz="1800" spc="-1" strike="noStrike">
                <a:solidFill>
                  <a:srgbClr val="000000"/>
                </a:solidFill>
                <a:latin typeface="Arial"/>
                <a:ea typeface="Calibri"/>
              </a:rPr>
              <a:t>Laplace correction is adding 1 to everything, to avoid</a:t>
            </a:r>
            <a:endParaRPr b="0" i="1" lang="en-GB" sz="1800" spc="-1" strike="noStrike">
              <a:latin typeface="Noto Sans"/>
            </a:endParaRPr>
          </a:p>
          <a:p>
            <a:pPr algn="just">
              <a:lnSpc>
                <a:spcPct val="107000"/>
              </a:lnSpc>
              <a:spcAft>
                <a:spcPts val="799"/>
              </a:spcAft>
              <a:buNone/>
              <a:tabLst>
                <a:tab algn="l" pos="0"/>
              </a:tabLst>
            </a:pPr>
            <a:r>
              <a:rPr b="0" lang="en-GB" sz="1800" spc="-1" strike="noStrike">
                <a:solidFill>
                  <a:srgbClr val="000000"/>
                </a:solidFill>
                <a:latin typeface="Arial"/>
                <a:ea typeface="Calibri"/>
              </a:rPr>
              <a:t>divide by zero errors and similar things.</a:t>
            </a:r>
            <a:endParaRPr b="0" i="1" lang="en-GB" sz="1800" spc="-1" strike="noStrike">
              <a:latin typeface="Noto Sans"/>
            </a:endParaRPr>
          </a:p>
          <a:p>
            <a:pPr>
              <a:lnSpc>
                <a:spcPct val="107000"/>
              </a:lnSpc>
              <a:spcAft>
                <a:spcPts val="799"/>
              </a:spcAft>
              <a:buNone/>
              <a:tabLst>
                <a:tab algn="l" pos="0"/>
              </a:tabLst>
            </a:pPr>
            <a:r>
              <a:rPr b="1" lang="en-GB" sz="1800" spc="-1" strike="noStrike">
                <a:solidFill>
                  <a:srgbClr val="000000"/>
                </a:solidFill>
                <a:latin typeface="Arial"/>
                <a:ea typeface="Calibri"/>
              </a:rPr>
              <a:t>	</a:t>
            </a:r>
            <a:r>
              <a:rPr b="1" lang="en-GB" sz="1800" spc="-1" strike="noStrike">
                <a:solidFill>
                  <a:srgbClr val="000000"/>
                </a:solidFill>
                <a:latin typeface="Arial"/>
                <a:ea typeface="Calibri"/>
              </a:rPr>
              <a:t>	</a:t>
            </a:r>
            <a:r>
              <a:rPr b="1" lang="en-GB" sz="1800" spc="-1" strike="noStrike">
                <a:solidFill>
                  <a:srgbClr val="000000"/>
                </a:solidFill>
                <a:latin typeface="Arial"/>
                <a:ea typeface="Calibri"/>
              </a:rPr>
              <a:t>	</a:t>
            </a:r>
            <a:r>
              <a:rPr b="1" lang="en-GB" sz="1800" spc="-1" strike="noStrike">
                <a:solidFill>
                  <a:srgbClr val="000000"/>
                </a:solidFill>
                <a:latin typeface="Arial"/>
                <a:ea typeface="Calibri"/>
              </a:rPr>
              <a:t>	</a:t>
            </a:r>
            <a:endParaRPr b="0" i="1" lang="en-GB" sz="1800" spc="-1" strike="noStrike">
              <a:latin typeface="Noto Sans"/>
            </a:endParaRPr>
          </a:p>
        </p:txBody>
      </p:sp>
      <p:pic>
        <p:nvPicPr>
          <p:cNvPr id="221" name="Picture 3" descr=""/>
          <p:cNvPicPr/>
          <p:nvPr/>
        </p:nvPicPr>
        <p:blipFill>
          <a:blip r:embed="rId2"/>
          <a:stretch/>
        </p:blipFill>
        <p:spPr>
          <a:xfrm>
            <a:off x="9204840" y="0"/>
            <a:ext cx="2986560" cy="1352880"/>
          </a:xfrm>
          <a:prstGeom prst="rect">
            <a:avLst/>
          </a:prstGeom>
          <a:ln w="0">
            <a:noFill/>
          </a:ln>
        </p:spPr>
      </p:pic>
      <p:pic>
        <p:nvPicPr>
          <p:cNvPr id="222" name="Picture 4" descr=""/>
          <p:cNvPicPr/>
          <p:nvPr/>
        </p:nvPicPr>
        <p:blipFill>
          <a:blip r:embed="rId3"/>
          <a:stretch/>
        </p:blipFill>
        <p:spPr>
          <a:xfrm>
            <a:off x="0" y="0"/>
            <a:ext cx="1499040" cy="1267200"/>
          </a:xfrm>
          <a:prstGeom prst="rect">
            <a:avLst/>
          </a:prstGeom>
          <a:ln w="0">
            <a:noFill/>
          </a:ln>
        </p:spPr>
      </p:pic>
      <p:pic>
        <p:nvPicPr>
          <p:cNvPr id="223" name="Picture 1" descr=""/>
          <p:cNvPicPr/>
          <p:nvPr/>
        </p:nvPicPr>
        <p:blipFill>
          <a:blip r:embed="rId4"/>
          <a:stretch/>
        </p:blipFill>
        <p:spPr>
          <a:xfrm>
            <a:off x="6419520" y="1267920"/>
            <a:ext cx="5482800" cy="4483080"/>
          </a:xfrm>
          <a:prstGeom prst="rect">
            <a:avLst/>
          </a:prstGeom>
          <a:ln w="0">
            <a:noFill/>
          </a:ln>
        </p:spPr>
      </p:pic>
      <p:pic>
        <p:nvPicPr>
          <p:cNvPr id="224" name="" descr=""/>
          <p:cNvPicPr/>
          <p:nvPr/>
        </p:nvPicPr>
        <p:blipFill>
          <a:blip r:embed="rId5"/>
          <a:stretch/>
        </p:blipFill>
        <p:spPr>
          <a:xfrm>
            <a:off x="10287720" y="5728320"/>
            <a:ext cx="1904760" cy="113004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5" name="image2.jpeg" descr=""/>
          <p:cNvPicPr/>
          <p:nvPr/>
        </p:nvPicPr>
        <p:blipFill>
          <a:blip r:embed="rId1"/>
          <a:stretch/>
        </p:blipFill>
        <p:spPr>
          <a:xfrm>
            <a:off x="323640" y="6104520"/>
            <a:ext cx="7363440" cy="510480"/>
          </a:xfrm>
          <a:prstGeom prst="rect">
            <a:avLst/>
          </a:prstGeom>
          <a:ln w="12700">
            <a:noFill/>
          </a:ln>
        </p:spPr>
      </p:pic>
      <p:sp>
        <p:nvSpPr>
          <p:cNvPr id="226" name="Rectangle 2"/>
          <p:cNvSpPr/>
          <p:nvPr/>
        </p:nvSpPr>
        <p:spPr>
          <a:xfrm>
            <a:off x="957600" y="2099520"/>
            <a:ext cx="6095160" cy="1447560"/>
          </a:xfrm>
          <a:prstGeom prst="rect">
            <a:avLst/>
          </a:prstGeom>
          <a:noFill/>
          <a:ln w="0">
            <a:noFill/>
          </a:ln>
        </p:spPr>
        <p:style>
          <a:lnRef idx="0"/>
          <a:fillRef idx="0"/>
          <a:effectRef idx="0"/>
          <a:fontRef idx="minor"/>
        </p:style>
        <p:txBody>
          <a:bodyPr lIns="90000" rIns="90000" tIns="45000" bIns="45000" anchor="t">
            <a:spAutoFit/>
          </a:bodyPr>
          <a:p>
            <a:pPr>
              <a:lnSpc>
                <a:spcPct val="107000"/>
              </a:lnSpc>
              <a:spcAft>
                <a:spcPts val="799"/>
              </a:spcAft>
              <a:buNone/>
              <a:tabLst>
                <a:tab algn="l" pos="0"/>
              </a:tabLst>
            </a:pPr>
            <a:endParaRPr b="0" i="1" lang="en-GB" sz="1800" spc="-1" strike="noStrike">
              <a:latin typeface="Noto Sans"/>
            </a:endParaRPr>
          </a:p>
          <a:p>
            <a:pPr>
              <a:lnSpc>
                <a:spcPct val="107000"/>
              </a:lnSpc>
              <a:spcAft>
                <a:spcPts val="799"/>
              </a:spcAft>
              <a:buNone/>
              <a:tabLst>
                <a:tab algn="l" pos="0"/>
              </a:tabLst>
            </a:pPr>
            <a:endParaRPr b="0" i="1" lang="en-GB" sz="1800" spc="-1" strike="noStrike">
              <a:latin typeface="Noto Sans"/>
            </a:endParaRPr>
          </a:p>
          <a:p>
            <a:pPr>
              <a:lnSpc>
                <a:spcPct val="107000"/>
              </a:lnSpc>
              <a:spcAft>
                <a:spcPts val="799"/>
              </a:spcAft>
              <a:buNone/>
              <a:tabLst>
                <a:tab algn="l" pos="0"/>
              </a:tabLst>
            </a:pPr>
            <a:r>
              <a:rPr b="0" lang="en-GB" sz="1800" spc="-1" strike="noStrike">
                <a:solidFill>
                  <a:srgbClr val="000000"/>
                </a:solidFill>
                <a:latin typeface="Arial"/>
                <a:ea typeface="Calibri"/>
              </a:rPr>
              <a:t>Note that blue and orange dots are more like each other than the nulls. </a:t>
            </a:r>
            <a:endParaRPr b="0" i="1" lang="en-GB" sz="1800" spc="-1" strike="noStrike">
              <a:latin typeface="Noto Sans"/>
            </a:endParaRPr>
          </a:p>
        </p:txBody>
      </p:sp>
      <p:pic>
        <p:nvPicPr>
          <p:cNvPr id="227" name="Picture 3" descr=""/>
          <p:cNvPicPr/>
          <p:nvPr/>
        </p:nvPicPr>
        <p:blipFill>
          <a:blip r:embed="rId2"/>
          <a:stretch/>
        </p:blipFill>
        <p:spPr>
          <a:xfrm>
            <a:off x="9204840" y="0"/>
            <a:ext cx="2986560" cy="1352880"/>
          </a:xfrm>
          <a:prstGeom prst="rect">
            <a:avLst/>
          </a:prstGeom>
          <a:ln w="0">
            <a:noFill/>
          </a:ln>
        </p:spPr>
      </p:pic>
      <p:pic>
        <p:nvPicPr>
          <p:cNvPr id="228" name="Picture 4" descr=""/>
          <p:cNvPicPr/>
          <p:nvPr/>
        </p:nvPicPr>
        <p:blipFill>
          <a:blip r:embed="rId3"/>
          <a:stretch/>
        </p:blipFill>
        <p:spPr>
          <a:xfrm>
            <a:off x="0" y="0"/>
            <a:ext cx="1499040" cy="1267200"/>
          </a:xfrm>
          <a:prstGeom prst="rect">
            <a:avLst/>
          </a:prstGeom>
          <a:ln w="0">
            <a:noFill/>
          </a:ln>
        </p:spPr>
      </p:pic>
      <p:pic>
        <p:nvPicPr>
          <p:cNvPr id="229" name="Picture 1" descr=""/>
          <p:cNvPicPr/>
          <p:nvPr/>
        </p:nvPicPr>
        <p:blipFill>
          <a:blip r:embed="rId4"/>
          <a:stretch/>
        </p:blipFill>
        <p:spPr>
          <a:xfrm>
            <a:off x="7556040" y="1602360"/>
            <a:ext cx="4346280" cy="3553560"/>
          </a:xfrm>
          <a:prstGeom prst="rect">
            <a:avLst/>
          </a:prstGeom>
          <a:ln w="0">
            <a:noFill/>
          </a:ln>
        </p:spPr>
      </p:pic>
      <p:pic>
        <p:nvPicPr>
          <p:cNvPr id="230" name="" descr=""/>
          <p:cNvPicPr/>
          <p:nvPr/>
        </p:nvPicPr>
        <p:blipFill>
          <a:blip r:embed="rId5"/>
          <a:stretch/>
        </p:blipFill>
        <p:spPr>
          <a:xfrm>
            <a:off x="10287720" y="5728320"/>
            <a:ext cx="1904760" cy="113004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1" name="image2.jpeg" descr=""/>
          <p:cNvPicPr/>
          <p:nvPr/>
        </p:nvPicPr>
        <p:blipFill>
          <a:blip r:embed="rId1"/>
          <a:stretch/>
        </p:blipFill>
        <p:spPr>
          <a:xfrm>
            <a:off x="323640" y="6104520"/>
            <a:ext cx="7363440" cy="510480"/>
          </a:xfrm>
          <a:prstGeom prst="rect">
            <a:avLst/>
          </a:prstGeom>
          <a:ln w="12700">
            <a:noFill/>
          </a:ln>
        </p:spPr>
      </p:pic>
      <p:pic>
        <p:nvPicPr>
          <p:cNvPr id="232" name="Picture 3" descr=""/>
          <p:cNvPicPr/>
          <p:nvPr/>
        </p:nvPicPr>
        <p:blipFill>
          <a:blip r:embed="rId2"/>
          <a:stretch/>
        </p:blipFill>
        <p:spPr>
          <a:xfrm>
            <a:off x="9204840" y="0"/>
            <a:ext cx="2986560" cy="1352880"/>
          </a:xfrm>
          <a:prstGeom prst="rect">
            <a:avLst/>
          </a:prstGeom>
          <a:ln w="0">
            <a:noFill/>
          </a:ln>
        </p:spPr>
      </p:pic>
      <p:pic>
        <p:nvPicPr>
          <p:cNvPr id="233" name="Picture 4" descr=""/>
          <p:cNvPicPr/>
          <p:nvPr/>
        </p:nvPicPr>
        <p:blipFill>
          <a:blip r:embed="rId3"/>
          <a:stretch/>
        </p:blipFill>
        <p:spPr>
          <a:xfrm>
            <a:off x="0" y="0"/>
            <a:ext cx="1499040" cy="1267200"/>
          </a:xfrm>
          <a:prstGeom prst="rect">
            <a:avLst/>
          </a:prstGeom>
          <a:ln w="0">
            <a:noFill/>
          </a:ln>
        </p:spPr>
      </p:pic>
      <p:pic>
        <p:nvPicPr>
          <p:cNvPr id="234" name="Picture 5" descr=""/>
          <p:cNvPicPr/>
          <p:nvPr/>
        </p:nvPicPr>
        <p:blipFill>
          <a:blip r:embed="rId4"/>
          <a:stretch/>
        </p:blipFill>
        <p:spPr>
          <a:xfrm>
            <a:off x="850680" y="1260000"/>
            <a:ext cx="4189320" cy="4732560"/>
          </a:xfrm>
          <a:prstGeom prst="rect">
            <a:avLst/>
          </a:prstGeom>
          <a:ln w="0">
            <a:noFill/>
          </a:ln>
        </p:spPr>
      </p:pic>
      <p:pic>
        <p:nvPicPr>
          <p:cNvPr id="235" name="Picture 6" descr=""/>
          <p:cNvPicPr/>
          <p:nvPr/>
        </p:nvPicPr>
        <p:blipFill>
          <a:blip r:embed="rId5"/>
          <a:stretch/>
        </p:blipFill>
        <p:spPr>
          <a:xfrm>
            <a:off x="5522400" y="1260000"/>
            <a:ext cx="4737600" cy="4721040"/>
          </a:xfrm>
          <a:prstGeom prst="rect">
            <a:avLst/>
          </a:prstGeom>
          <a:ln w="0">
            <a:noFill/>
          </a:ln>
        </p:spPr>
      </p:pic>
      <p:sp>
        <p:nvSpPr>
          <p:cNvPr id="236" name="TextBox 7"/>
          <p:cNvSpPr/>
          <p:nvPr/>
        </p:nvSpPr>
        <p:spPr>
          <a:xfrm>
            <a:off x="1868400" y="633960"/>
            <a:ext cx="8530560" cy="364680"/>
          </a:xfrm>
          <a:prstGeom prst="rect">
            <a:avLst/>
          </a:prstGeom>
          <a:noFill/>
          <a:ln w="12700">
            <a:noFill/>
          </a:ln>
        </p:spPr>
        <p:style>
          <a:lnRef idx="0"/>
          <a:fillRef idx="0"/>
          <a:effectRef idx="0"/>
          <a:fontRef idx="minor"/>
        </p:style>
        <p:txBody>
          <a:bodyPr numCol="1" spcCol="38160" horzOverflow="overflow" vertOverflow="overflow" lIns="45720" rIns="45720" tIns="45000" bIns="45000" anchor="t">
            <a:spAutoFit/>
          </a:bodyPr>
          <a:p>
            <a:pPr>
              <a:lnSpc>
                <a:spcPct val="100000"/>
              </a:lnSpc>
              <a:buNone/>
              <a:tabLst>
                <a:tab algn="l" pos="0"/>
              </a:tabLst>
            </a:pPr>
            <a:r>
              <a:rPr b="0" lang="en-GB" sz="1800" spc="-1" strike="noStrike">
                <a:solidFill>
                  <a:srgbClr val="000000"/>
                </a:solidFill>
                <a:latin typeface="Arial"/>
                <a:ea typeface="Calibri"/>
              </a:rPr>
              <a:t>Sci fi data being run on an NHS computer using Excel</a:t>
            </a:r>
            <a:endParaRPr b="0" i="1" lang="en-GB" sz="1800" spc="-1" strike="noStrike">
              <a:latin typeface="Noto Sans"/>
            </a:endParaRPr>
          </a:p>
        </p:txBody>
      </p:sp>
      <p:pic>
        <p:nvPicPr>
          <p:cNvPr id="237" name="" descr=""/>
          <p:cNvPicPr/>
          <p:nvPr/>
        </p:nvPicPr>
        <p:blipFill>
          <a:blip r:embed="rId6"/>
          <a:stretch/>
        </p:blipFill>
        <p:spPr>
          <a:xfrm>
            <a:off x="10287720" y="5728320"/>
            <a:ext cx="1904760" cy="113004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8" name="image2.jpeg" descr=""/>
          <p:cNvPicPr/>
          <p:nvPr/>
        </p:nvPicPr>
        <p:blipFill>
          <a:blip r:embed="rId1"/>
          <a:stretch/>
        </p:blipFill>
        <p:spPr>
          <a:xfrm>
            <a:off x="323640" y="6104520"/>
            <a:ext cx="7363440" cy="510480"/>
          </a:xfrm>
          <a:prstGeom prst="rect">
            <a:avLst/>
          </a:prstGeom>
          <a:ln w="12700">
            <a:noFill/>
          </a:ln>
        </p:spPr>
      </p:pic>
      <p:sp>
        <p:nvSpPr>
          <p:cNvPr id="239" name="Rectangle 2"/>
          <p:cNvSpPr/>
          <p:nvPr/>
        </p:nvSpPr>
        <p:spPr>
          <a:xfrm>
            <a:off x="108360" y="1191240"/>
            <a:ext cx="12255480" cy="1544040"/>
          </a:xfrm>
          <a:prstGeom prst="rect">
            <a:avLst/>
          </a:prstGeom>
          <a:noFill/>
          <a:ln w="0">
            <a:noFill/>
          </a:ln>
        </p:spPr>
        <p:style>
          <a:lnRef idx="0"/>
          <a:fillRef idx="0"/>
          <a:effectRef idx="0"/>
          <a:fontRef idx="minor"/>
        </p:style>
        <p:txBody>
          <a:bodyPr lIns="90000" rIns="90000" tIns="45000" bIns="45000" anchor="t">
            <a:spAutoFit/>
          </a:bodyPr>
          <a:p>
            <a:pPr>
              <a:lnSpc>
                <a:spcPct val="107000"/>
              </a:lnSpc>
              <a:spcAft>
                <a:spcPts val="799"/>
              </a:spcAft>
              <a:buNone/>
              <a:tabLst>
                <a:tab algn="l" pos="0"/>
              </a:tabLst>
            </a:pPr>
            <a:r>
              <a:rPr b="1" lang="en-GB" sz="1600" spc="-1" strike="noStrike">
                <a:solidFill>
                  <a:srgbClr val="000000"/>
                </a:solidFill>
                <a:latin typeface="Arial"/>
                <a:ea typeface="Calibri"/>
              </a:rPr>
              <a:t>Methods</a:t>
            </a:r>
            <a:endParaRPr b="0" i="1" lang="en-GB" sz="1600" spc="-1" strike="noStrike">
              <a:latin typeface="Noto Sans"/>
            </a:endParaRPr>
          </a:p>
          <a:p>
            <a:pPr>
              <a:lnSpc>
                <a:spcPct val="100000"/>
              </a:lnSpc>
              <a:spcAft>
                <a:spcPts val="799"/>
              </a:spcAft>
              <a:buNone/>
              <a:tabLst>
                <a:tab algn="l" pos="0"/>
              </a:tabLst>
            </a:pPr>
            <a:r>
              <a:rPr b="1" lang="en-GB" sz="1600" spc="-1" strike="noStrike">
                <a:solidFill>
                  <a:srgbClr val="000000"/>
                </a:solidFill>
                <a:latin typeface="Arial"/>
                <a:ea typeface="Calibri"/>
              </a:rPr>
              <a:t>1. </a:t>
            </a:r>
            <a:r>
              <a:rPr b="0" lang="en-GB" sz="1600" spc="-1" strike="noStrike">
                <a:solidFill>
                  <a:srgbClr val="000000"/>
                </a:solidFill>
                <a:latin typeface="Arial"/>
                <a:ea typeface="Calibri"/>
              </a:rPr>
              <a:t>Split complete log-log report estimates from open source data e.g. restrained persons per month vs bed-days per month, into alternate halves E “even” and O “odd” going out from origin. This “toy” diagram uses science fiction character height vs mass.</a:t>
            </a:r>
            <a:endParaRPr b="0" i="1" lang="en-GB" sz="1600" spc="-1" strike="noStrike">
              <a:latin typeface="Noto Sans"/>
            </a:endParaRPr>
          </a:p>
          <a:p>
            <a:pPr>
              <a:lnSpc>
                <a:spcPct val="107000"/>
              </a:lnSpc>
              <a:spcAft>
                <a:spcPts val="799"/>
              </a:spcAft>
              <a:buNone/>
              <a:tabLst>
                <a:tab algn="l" pos="0"/>
              </a:tabLst>
            </a:pPr>
            <a:endParaRPr b="0" i="1" lang="en-GB" sz="1600" spc="-1" strike="noStrike">
              <a:latin typeface="Noto Sans"/>
            </a:endParaRPr>
          </a:p>
        </p:txBody>
      </p:sp>
      <p:pic>
        <p:nvPicPr>
          <p:cNvPr id="240" name="Picture 3" descr=""/>
          <p:cNvPicPr/>
          <p:nvPr/>
        </p:nvPicPr>
        <p:blipFill>
          <a:blip r:embed="rId2"/>
          <a:stretch/>
        </p:blipFill>
        <p:spPr>
          <a:xfrm>
            <a:off x="9204840" y="0"/>
            <a:ext cx="2986560" cy="1352880"/>
          </a:xfrm>
          <a:prstGeom prst="rect">
            <a:avLst/>
          </a:prstGeom>
          <a:ln w="0">
            <a:noFill/>
          </a:ln>
        </p:spPr>
      </p:pic>
      <p:pic>
        <p:nvPicPr>
          <p:cNvPr id="241" name="Picture 4" descr=""/>
          <p:cNvPicPr/>
          <p:nvPr/>
        </p:nvPicPr>
        <p:blipFill>
          <a:blip r:embed="rId3"/>
          <a:stretch/>
        </p:blipFill>
        <p:spPr>
          <a:xfrm>
            <a:off x="0" y="0"/>
            <a:ext cx="1499040" cy="1267200"/>
          </a:xfrm>
          <a:prstGeom prst="rect">
            <a:avLst/>
          </a:prstGeom>
          <a:ln w="0">
            <a:noFill/>
          </a:ln>
        </p:spPr>
      </p:pic>
      <p:pic>
        <p:nvPicPr>
          <p:cNvPr id="242" name="" descr=""/>
          <p:cNvPicPr/>
          <p:nvPr/>
        </p:nvPicPr>
        <p:blipFill>
          <a:blip r:embed="rId4"/>
          <a:stretch/>
        </p:blipFill>
        <p:spPr>
          <a:xfrm>
            <a:off x="10287720" y="5728320"/>
            <a:ext cx="1904760" cy="113004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3" name="image2.jpeg 5" descr=""/>
          <p:cNvPicPr/>
          <p:nvPr/>
        </p:nvPicPr>
        <p:blipFill>
          <a:blip r:embed="rId1"/>
          <a:stretch/>
        </p:blipFill>
        <p:spPr>
          <a:xfrm>
            <a:off x="323640" y="6104520"/>
            <a:ext cx="7363440" cy="510480"/>
          </a:xfrm>
          <a:prstGeom prst="rect">
            <a:avLst/>
          </a:prstGeom>
          <a:ln w="12700">
            <a:noFill/>
          </a:ln>
        </p:spPr>
      </p:pic>
      <p:pic>
        <p:nvPicPr>
          <p:cNvPr id="244" name="Picture 22" descr=""/>
          <p:cNvPicPr/>
          <p:nvPr/>
        </p:nvPicPr>
        <p:blipFill>
          <a:blip r:embed="rId2"/>
          <a:stretch/>
        </p:blipFill>
        <p:spPr>
          <a:xfrm>
            <a:off x="9204840" y="0"/>
            <a:ext cx="2986560" cy="1352880"/>
          </a:xfrm>
          <a:prstGeom prst="rect">
            <a:avLst/>
          </a:prstGeom>
          <a:ln w="0">
            <a:noFill/>
          </a:ln>
        </p:spPr>
      </p:pic>
      <p:pic>
        <p:nvPicPr>
          <p:cNvPr id="245" name="Picture 23" descr=""/>
          <p:cNvPicPr/>
          <p:nvPr/>
        </p:nvPicPr>
        <p:blipFill>
          <a:blip r:embed="rId3"/>
          <a:stretch/>
        </p:blipFill>
        <p:spPr>
          <a:xfrm>
            <a:off x="0" y="0"/>
            <a:ext cx="1499040" cy="1267200"/>
          </a:xfrm>
          <a:prstGeom prst="rect">
            <a:avLst/>
          </a:prstGeom>
          <a:ln w="0">
            <a:noFill/>
          </a:ln>
        </p:spPr>
      </p:pic>
      <p:sp>
        <p:nvSpPr>
          <p:cNvPr id="246" name="Oval 25"/>
          <p:cNvSpPr/>
          <p:nvPr/>
        </p:nvSpPr>
        <p:spPr>
          <a:xfrm>
            <a:off x="832680" y="4844880"/>
            <a:ext cx="163080" cy="163080"/>
          </a:xfrm>
          <a:prstGeom prst="ellipse">
            <a:avLst/>
          </a:prstGeom>
          <a:solidFill>
            <a:schemeClr val="accent1">
              <a:lumMod val="75000"/>
            </a:schemeClr>
          </a:solidFill>
          <a:ln w="25400">
            <a:solidFill>
              <a:srgbClr val="5b9bd5"/>
            </a:solidFill>
            <a:round/>
          </a:ln>
        </p:spPr>
        <p:style>
          <a:lnRef idx="0"/>
          <a:fillRef idx="0"/>
          <a:effectRef idx="0"/>
          <a:fontRef idx="minor"/>
        </p:style>
      </p:sp>
      <p:sp>
        <p:nvSpPr>
          <p:cNvPr id="247" name="Oval 26"/>
          <p:cNvSpPr/>
          <p:nvPr/>
        </p:nvSpPr>
        <p:spPr>
          <a:xfrm>
            <a:off x="1301040" y="4465440"/>
            <a:ext cx="163080" cy="163080"/>
          </a:xfrm>
          <a:prstGeom prst="ellipse">
            <a:avLst/>
          </a:prstGeom>
          <a:solidFill>
            <a:schemeClr val="accent1">
              <a:lumMod val="75000"/>
            </a:schemeClr>
          </a:solidFill>
          <a:ln w="25400">
            <a:solidFill>
              <a:srgbClr val="5b9bd5"/>
            </a:solidFill>
            <a:round/>
          </a:ln>
        </p:spPr>
        <p:style>
          <a:lnRef idx="0"/>
          <a:fillRef idx="0"/>
          <a:effectRef idx="0"/>
          <a:fontRef idx="minor"/>
        </p:style>
      </p:sp>
      <p:sp>
        <p:nvSpPr>
          <p:cNvPr id="248" name="Oval 27"/>
          <p:cNvSpPr/>
          <p:nvPr/>
        </p:nvSpPr>
        <p:spPr>
          <a:xfrm>
            <a:off x="1594440" y="3907800"/>
            <a:ext cx="163080" cy="163080"/>
          </a:xfrm>
          <a:prstGeom prst="ellipse">
            <a:avLst/>
          </a:prstGeom>
          <a:solidFill>
            <a:schemeClr val="accent1">
              <a:lumMod val="75000"/>
            </a:schemeClr>
          </a:solidFill>
          <a:ln w="25400">
            <a:solidFill>
              <a:srgbClr val="5b9bd5"/>
            </a:solidFill>
            <a:round/>
          </a:ln>
        </p:spPr>
        <p:style>
          <a:lnRef idx="0"/>
          <a:fillRef idx="0"/>
          <a:effectRef idx="0"/>
          <a:fontRef idx="minor"/>
        </p:style>
      </p:sp>
      <p:sp>
        <p:nvSpPr>
          <p:cNvPr id="249" name="Oval 28"/>
          <p:cNvSpPr/>
          <p:nvPr/>
        </p:nvSpPr>
        <p:spPr>
          <a:xfrm>
            <a:off x="2238120" y="3498480"/>
            <a:ext cx="163080" cy="163080"/>
          </a:xfrm>
          <a:prstGeom prst="ellipse">
            <a:avLst/>
          </a:prstGeom>
          <a:solidFill>
            <a:schemeClr val="accent1">
              <a:lumMod val="75000"/>
            </a:schemeClr>
          </a:solidFill>
          <a:ln w="25400">
            <a:solidFill>
              <a:srgbClr val="5b9bd5"/>
            </a:solidFill>
            <a:round/>
          </a:ln>
        </p:spPr>
        <p:style>
          <a:lnRef idx="0"/>
          <a:fillRef idx="0"/>
          <a:effectRef idx="0"/>
          <a:fontRef idx="minor"/>
        </p:style>
      </p:sp>
      <p:sp>
        <p:nvSpPr>
          <p:cNvPr id="250" name="Oval 29"/>
          <p:cNvSpPr/>
          <p:nvPr/>
        </p:nvSpPr>
        <p:spPr>
          <a:xfrm>
            <a:off x="2684160" y="2888640"/>
            <a:ext cx="163080" cy="163080"/>
          </a:xfrm>
          <a:prstGeom prst="ellipse">
            <a:avLst/>
          </a:prstGeom>
          <a:solidFill>
            <a:schemeClr val="accent1">
              <a:lumMod val="75000"/>
            </a:schemeClr>
          </a:solidFill>
          <a:ln w="25400">
            <a:solidFill>
              <a:srgbClr val="5b9bd5"/>
            </a:solidFill>
            <a:round/>
          </a:ln>
        </p:spPr>
        <p:style>
          <a:lnRef idx="0"/>
          <a:fillRef idx="0"/>
          <a:effectRef idx="0"/>
          <a:fontRef idx="minor"/>
        </p:style>
      </p:sp>
      <p:sp>
        <p:nvSpPr>
          <p:cNvPr id="251" name="Oval 30"/>
          <p:cNvSpPr/>
          <p:nvPr/>
        </p:nvSpPr>
        <p:spPr>
          <a:xfrm>
            <a:off x="3314160" y="2345040"/>
            <a:ext cx="163080" cy="163080"/>
          </a:xfrm>
          <a:prstGeom prst="ellipse">
            <a:avLst/>
          </a:prstGeom>
          <a:solidFill>
            <a:schemeClr val="accent1">
              <a:lumMod val="75000"/>
            </a:schemeClr>
          </a:solidFill>
          <a:ln w="25400">
            <a:solidFill>
              <a:srgbClr val="5b9bd5"/>
            </a:solidFill>
            <a:round/>
          </a:ln>
        </p:spPr>
        <p:style>
          <a:lnRef idx="0"/>
          <a:fillRef idx="0"/>
          <a:effectRef idx="0"/>
          <a:fontRef idx="minor"/>
        </p:style>
      </p:sp>
      <p:sp>
        <p:nvSpPr>
          <p:cNvPr id="252" name="Oval 31"/>
          <p:cNvSpPr/>
          <p:nvPr/>
        </p:nvSpPr>
        <p:spPr>
          <a:xfrm>
            <a:off x="998640" y="4629240"/>
            <a:ext cx="163080" cy="163080"/>
          </a:xfrm>
          <a:prstGeom prst="ellipse">
            <a:avLst/>
          </a:prstGeom>
          <a:solidFill>
            <a:srgbClr val="ffc000"/>
          </a:solidFill>
          <a:ln w="25400">
            <a:solidFill>
              <a:srgbClr val="5b9bd5"/>
            </a:solidFill>
            <a:round/>
          </a:ln>
        </p:spPr>
        <p:style>
          <a:lnRef idx="0"/>
          <a:fillRef idx="0"/>
          <a:effectRef idx="0"/>
          <a:fontRef idx="minor"/>
        </p:style>
      </p:sp>
      <p:sp>
        <p:nvSpPr>
          <p:cNvPr id="253" name="Oval 32"/>
          <p:cNvSpPr/>
          <p:nvPr/>
        </p:nvSpPr>
        <p:spPr>
          <a:xfrm>
            <a:off x="1924200" y="3662280"/>
            <a:ext cx="163080" cy="163080"/>
          </a:xfrm>
          <a:prstGeom prst="ellipse">
            <a:avLst/>
          </a:prstGeom>
          <a:solidFill>
            <a:srgbClr val="ffc000"/>
          </a:solidFill>
          <a:ln w="25400">
            <a:solidFill>
              <a:srgbClr val="5b9bd5"/>
            </a:solidFill>
            <a:round/>
          </a:ln>
        </p:spPr>
        <p:style>
          <a:lnRef idx="0"/>
          <a:fillRef idx="0"/>
          <a:effectRef idx="0"/>
          <a:fontRef idx="minor"/>
        </p:style>
      </p:sp>
      <p:sp>
        <p:nvSpPr>
          <p:cNvPr id="254" name="Oval 33"/>
          <p:cNvSpPr/>
          <p:nvPr/>
        </p:nvSpPr>
        <p:spPr>
          <a:xfrm>
            <a:off x="1455840" y="4172040"/>
            <a:ext cx="163080" cy="163080"/>
          </a:xfrm>
          <a:prstGeom prst="ellipse">
            <a:avLst/>
          </a:prstGeom>
          <a:solidFill>
            <a:srgbClr val="ffc000"/>
          </a:solidFill>
          <a:ln w="25400">
            <a:solidFill>
              <a:srgbClr val="5b9bd5"/>
            </a:solidFill>
            <a:round/>
          </a:ln>
        </p:spPr>
        <p:style>
          <a:lnRef idx="0"/>
          <a:fillRef idx="0"/>
          <a:effectRef idx="0"/>
          <a:fontRef idx="minor"/>
        </p:style>
      </p:sp>
      <p:sp>
        <p:nvSpPr>
          <p:cNvPr id="255" name="Oval 34"/>
          <p:cNvSpPr/>
          <p:nvPr/>
        </p:nvSpPr>
        <p:spPr>
          <a:xfrm>
            <a:off x="2327040" y="3184200"/>
            <a:ext cx="163080" cy="163080"/>
          </a:xfrm>
          <a:prstGeom prst="ellipse">
            <a:avLst/>
          </a:prstGeom>
          <a:solidFill>
            <a:srgbClr val="ffc000"/>
          </a:solidFill>
          <a:ln w="25400">
            <a:solidFill>
              <a:srgbClr val="5b9bd5"/>
            </a:solidFill>
            <a:round/>
          </a:ln>
        </p:spPr>
        <p:style>
          <a:lnRef idx="0"/>
          <a:fillRef idx="0"/>
          <a:effectRef idx="0"/>
          <a:fontRef idx="minor"/>
        </p:style>
      </p:sp>
      <p:sp>
        <p:nvSpPr>
          <p:cNvPr id="256" name="Oval 35"/>
          <p:cNvSpPr/>
          <p:nvPr/>
        </p:nvSpPr>
        <p:spPr>
          <a:xfrm>
            <a:off x="3614400" y="2170800"/>
            <a:ext cx="163080" cy="163080"/>
          </a:xfrm>
          <a:prstGeom prst="ellipse">
            <a:avLst/>
          </a:prstGeom>
          <a:solidFill>
            <a:srgbClr val="ffc000"/>
          </a:solidFill>
          <a:ln w="25400">
            <a:solidFill>
              <a:srgbClr val="5b9bd5"/>
            </a:solidFill>
            <a:round/>
          </a:ln>
        </p:spPr>
        <p:style>
          <a:lnRef idx="0"/>
          <a:fillRef idx="0"/>
          <a:effectRef idx="0"/>
          <a:fontRef idx="minor"/>
        </p:style>
      </p:sp>
      <p:sp>
        <p:nvSpPr>
          <p:cNvPr id="257" name="Oval 36"/>
          <p:cNvSpPr/>
          <p:nvPr/>
        </p:nvSpPr>
        <p:spPr>
          <a:xfrm>
            <a:off x="2975040" y="2536560"/>
            <a:ext cx="163080" cy="163080"/>
          </a:xfrm>
          <a:prstGeom prst="ellipse">
            <a:avLst/>
          </a:prstGeom>
          <a:solidFill>
            <a:srgbClr val="ffc000"/>
          </a:solidFill>
          <a:ln w="25400">
            <a:solidFill>
              <a:srgbClr val="5b9bd5"/>
            </a:solidFill>
            <a:round/>
          </a:ln>
        </p:spPr>
        <p:style>
          <a:lnRef idx="0"/>
          <a:fillRef idx="0"/>
          <a:effectRef idx="0"/>
          <a:fontRef idx="minor"/>
        </p:style>
      </p:sp>
      <p:sp>
        <p:nvSpPr>
          <p:cNvPr id="258" name="TextBox 20"/>
          <p:cNvSpPr/>
          <p:nvPr/>
        </p:nvSpPr>
        <p:spPr>
          <a:xfrm>
            <a:off x="627840" y="1267920"/>
            <a:ext cx="3479400" cy="913320"/>
          </a:xfrm>
          <a:prstGeom prst="rect">
            <a:avLst/>
          </a:prstGeom>
          <a:noFill/>
          <a:ln w="12700">
            <a:noFill/>
          </a:ln>
        </p:spPr>
        <p:style>
          <a:lnRef idx="0"/>
          <a:fillRef idx="0"/>
          <a:effectRef idx="0"/>
          <a:fontRef idx="minor"/>
        </p:style>
        <p:txBody>
          <a:bodyPr numCol="1" spcCol="38160" horzOverflow="overflow" vertOverflow="overflow" lIns="45720" rIns="45720" tIns="45000" bIns="45000" anchor="t">
            <a:spAutoFit/>
          </a:bodyPr>
          <a:p>
            <a:pPr>
              <a:lnSpc>
                <a:spcPct val="100000"/>
              </a:lnSpc>
              <a:buNone/>
              <a:tabLst>
                <a:tab algn="l" pos="0"/>
              </a:tabLst>
            </a:pPr>
            <a:r>
              <a:rPr b="0" lang="en-GB" sz="1800" spc="-1" strike="noStrike">
                <a:solidFill>
                  <a:srgbClr val="000000"/>
                </a:solidFill>
                <a:latin typeface="Arial"/>
                <a:ea typeface="Calibri"/>
              </a:rPr>
              <a:t>Without nulls blues are quite like oranges and have little extra information</a:t>
            </a:r>
            <a:endParaRPr b="0" i="1" lang="en-GB" sz="1800" spc="-1" strike="noStrike">
              <a:latin typeface="Noto Sans"/>
            </a:endParaRPr>
          </a:p>
        </p:txBody>
      </p:sp>
      <p:sp>
        <p:nvSpPr>
          <p:cNvPr id="259" name="Oval 42"/>
          <p:cNvSpPr/>
          <p:nvPr/>
        </p:nvSpPr>
        <p:spPr>
          <a:xfrm>
            <a:off x="4097880" y="4077720"/>
            <a:ext cx="176760" cy="187920"/>
          </a:xfrm>
          <a:prstGeom prst="ellipse">
            <a:avLst/>
          </a:prstGeom>
          <a:solidFill>
            <a:schemeClr val="accent1">
              <a:lumMod val="75000"/>
            </a:schemeClr>
          </a:solidFill>
          <a:ln w="25400">
            <a:solidFill>
              <a:srgbClr val="5b9bd5"/>
            </a:solidFill>
            <a:round/>
          </a:ln>
        </p:spPr>
        <p:style>
          <a:lnRef idx="0"/>
          <a:fillRef idx="0"/>
          <a:effectRef idx="0"/>
          <a:fontRef idx="minor"/>
        </p:style>
      </p:sp>
      <p:sp>
        <p:nvSpPr>
          <p:cNvPr id="260" name="Oval 43"/>
          <p:cNvSpPr/>
          <p:nvPr/>
        </p:nvSpPr>
        <p:spPr>
          <a:xfrm>
            <a:off x="4022640" y="4358520"/>
            <a:ext cx="176760" cy="187920"/>
          </a:xfrm>
          <a:prstGeom prst="ellipse">
            <a:avLst/>
          </a:prstGeom>
          <a:solidFill>
            <a:schemeClr val="accent1">
              <a:lumMod val="75000"/>
            </a:schemeClr>
          </a:solidFill>
          <a:ln w="25400">
            <a:solidFill>
              <a:srgbClr val="5b9bd5"/>
            </a:solidFill>
            <a:round/>
          </a:ln>
        </p:spPr>
        <p:style>
          <a:lnRef idx="0"/>
          <a:fillRef idx="0"/>
          <a:effectRef idx="0"/>
          <a:fontRef idx="minor"/>
        </p:style>
      </p:sp>
      <p:sp>
        <p:nvSpPr>
          <p:cNvPr id="261" name="Oval 50"/>
          <p:cNvSpPr/>
          <p:nvPr/>
        </p:nvSpPr>
        <p:spPr>
          <a:xfrm>
            <a:off x="3815640" y="4176360"/>
            <a:ext cx="176760" cy="187920"/>
          </a:xfrm>
          <a:prstGeom prst="ellipse">
            <a:avLst/>
          </a:prstGeom>
          <a:solidFill>
            <a:schemeClr val="accent1">
              <a:lumMod val="75000"/>
            </a:schemeClr>
          </a:solidFill>
          <a:ln w="25400">
            <a:solidFill>
              <a:srgbClr val="5b9bd5"/>
            </a:solidFill>
            <a:round/>
          </a:ln>
        </p:spPr>
        <p:style>
          <a:lnRef idx="0"/>
          <a:fillRef idx="0"/>
          <a:effectRef idx="0"/>
          <a:fontRef idx="minor"/>
        </p:style>
      </p:sp>
      <p:sp>
        <p:nvSpPr>
          <p:cNvPr id="262" name="Oval 51"/>
          <p:cNvSpPr/>
          <p:nvPr/>
        </p:nvSpPr>
        <p:spPr>
          <a:xfrm>
            <a:off x="2713680" y="4146480"/>
            <a:ext cx="163080" cy="163080"/>
          </a:xfrm>
          <a:prstGeom prst="ellipse">
            <a:avLst/>
          </a:prstGeom>
          <a:solidFill>
            <a:srgbClr val="ffc000"/>
          </a:solidFill>
          <a:ln w="25400">
            <a:solidFill>
              <a:srgbClr val="5b9bd5"/>
            </a:solidFill>
            <a:round/>
          </a:ln>
        </p:spPr>
        <p:style>
          <a:lnRef idx="0"/>
          <a:fillRef idx="0"/>
          <a:effectRef idx="0"/>
          <a:fontRef idx="minor"/>
        </p:style>
      </p:sp>
      <p:sp>
        <p:nvSpPr>
          <p:cNvPr id="263" name="Oval 52"/>
          <p:cNvSpPr/>
          <p:nvPr/>
        </p:nvSpPr>
        <p:spPr>
          <a:xfrm>
            <a:off x="2893320" y="4412520"/>
            <a:ext cx="163080" cy="163080"/>
          </a:xfrm>
          <a:prstGeom prst="ellipse">
            <a:avLst/>
          </a:prstGeom>
          <a:solidFill>
            <a:srgbClr val="ffc000"/>
          </a:solidFill>
          <a:ln w="25400">
            <a:solidFill>
              <a:srgbClr val="5b9bd5"/>
            </a:solidFill>
            <a:round/>
          </a:ln>
        </p:spPr>
        <p:style>
          <a:lnRef idx="0"/>
          <a:fillRef idx="0"/>
          <a:effectRef idx="0"/>
          <a:fontRef idx="minor"/>
        </p:style>
      </p:sp>
      <p:sp>
        <p:nvSpPr>
          <p:cNvPr id="264" name="Oval 53"/>
          <p:cNvSpPr/>
          <p:nvPr/>
        </p:nvSpPr>
        <p:spPr>
          <a:xfrm>
            <a:off x="2609640" y="4434840"/>
            <a:ext cx="163080" cy="163080"/>
          </a:xfrm>
          <a:prstGeom prst="ellipse">
            <a:avLst/>
          </a:prstGeom>
          <a:solidFill>
            <a:srgbClr val="ffc000"/>
          </a:solidFill>
          <a:ln w="25400">
            <a:solidFill>
              <a:srgbClr val="5b9bd5"/>
            </a:solidFill>
            <a:round/>
          </a:ln>
        </p:spPr>
        <p:style>
          <a:lnRef idx="0"/>
          <a:fillRef idx="0"/>
          <a:effectRef idx="0"/>
          <a:fontRef idx="minor"/>
        </p:style>
      </p:sp>
      <p:sp>
        <p:nvSpPr>
          <p:cNvPr id="265" name="Equal 1"/>
          <p:cNvSpPr/>
          <p:nvPr/>
        </p:nvSpPr>
        <p:spPr>
          <a:xfrm>
            <a:off x="3136320" y="4146480"/>
            <a:ext cx="556560" cy="400320"/>
          </a:xfrm>
          <a:prstGeom prst="mathEqual">
            <a:avLst>
              <a:gd name="adj1" fmla="val 23520"/>
              <a:gd name="adj2" fmla="val 11760"/>
            </a:avLst>
          </a:prstGeom>
          <a:solidFill>
            <a:srgbClr val="ffffff"/>
          </a:solidFill>
          <a:ln w="25400">
            <a:solidFill>
              <a:srgbClr val="5b9bd5"/>
            </a:solidFill>
            <a:round/>
          </a:ln>
        </p:spPr>
        <p:style>
          <a:lnRef idx="0"/>
          <a:fillRef idx="0"/>
          <a:effectRef idx="0"/>
          <a:fontRef idx="minor"/>
        </p:style>
      </p:sp>
      <p:sp>
        <p:nvSpPr>
          <p:cNvPr id="266" name="TextBox 23"/>
          <p:cNvSpPr/>
          <p:nvPr/>
        </p:nvSpPr>
        <p:spPr>
          <a:xfrm>
            <a:off x="2743200" y="5434200"/>
            <a:ext cx="231120" cy="364680"/>
          </a:xfrm>
          <a:prstGeom prst="rect">
            <a:avLst/>
          </a:prstGeom>
          <a:noFill/>
          <a:ln w="12700">
            <a:noFill/>
          </a:ln>
        </p:spPr>
        <p:style>
          <a:lnRef idx="0"/>
          <a:fillRef idx="0"/>
          <a:effectRef idx="0"/>
          <a:fontRef idx="minor"/>
        </p:style>
        <p:txBody>
          <a:bodyPr numCol="1" spcCol="38160" wrap="none" horzOverflow="overflow" vertOverflow="overflow" lIns="45720" rIns="45720" tIns="45000" bIns="45000" anchor="t">
            <a:spAutoFit/>
          </a:bodyPr>
          <a:p>
            <a:pPr>
              <a:lnSpc>
                <a:spcPct val="100000"/>
              </a:lnSpc>
              <a:buNone/>
              <a:tabLst>
                <a:tab algn="l" pos="0"/>
              </a:tabLst>
            </a:pPr>
            <a:r>
              <a:rPr b="0" lang="en-GB" sz="1800" spc="-1" strike="noStrike">
                <a:solidFill>
                  <a:srgbClr val="000000"/>
                </a:solidFill>
                <a:latin typeface="Calibri"/>
                <a:ea typeface="Calibri"/>
              </a:rPr>
              <a:t>p</a:t>
            </a:r>
            <a:endParaRPr b="0" i="1" lang="en-GB" sz="1800" spc="-1" strike="noStrike">
              <a:latin typeface="Noto Sans"/>
            </a:endParaRPr>
          </a:p>
        </p:txBody>
      </p:sp>
      <p:sp>
        <p:nvSpPr>
          <p:cNvPr id="267" name="Straight Arrow Connector 1"/>
          <p:cNvSpPr/>
          <p:nvPr/>
        </p:nvSpPr>
        <p:spPr>
          <a:xfrm flipV="1">
            <a:off x="3136320" y="5495040"/>
            <a:ext cx="360" cy="298440"/>
          </a:xfrm>
          <a:custGeom>
            <a:avLst/>
            <a:gdLst/>
            <a:ahLst/>
            <a:rect l="l" t="t" r="r" b="b"/>
            <a:pathLst>
              <a:path w="21600" h="21600">
                <a:moveTo>
                  <a:pt x="0" y="0"/>
                </a:moveTo>
                <a:lnTo>
                  <a:pt x="21600" y="21600"/>
                </a:lnTo>
              </a:path>
            </a:pathLst>
          </a:custGeom>
          <a:noFill/>
          <a:ln w="57150">
            <a:solidFill>
              <a:srgbClr val="5b9bd5"/>
            </a:solidFill>
            <a:round/>
            <a:tailEnd len="med" type="triangle" w="med"/>
          </a:ln>
        </p:spPr>
        <p:style>
          <a:lnRef idx="0"/>
          <a:fillRef idx="0"/>
          <a:effectRef idx="0"/>
          <a:fontRef idx="minor"/>
        </p:style>
      </p:sp>
      <p:sp>
        <p:nvSpPr>
          <p:cNvPr id="268" name="TextBox 24"/>
          <p:cNvSpPr/>
          <p:nvPr/>
        </p:nvSpPr>
        <p:spPr>
          <a:xfrm>
            <a:off x="3314160" y="5457240"/>
            <a:ext cx="463320" cy="364680"/>
          </a:xfrm>
          <a:prstGeom prst="rect">
            <a:avLst/>
          </a:prstGeom>
          <a:noFill/>
          <a:ln w="12700">
            <a:noFill/>
          </a:ln>
        </p:spPr>
        <p:style>
          <a:lnRef idx="0"/>
          <a:fillRef idx="0"/>
          <a:effectRef idx="0"/>
          <a:fontRef idx="minor"/>
        </p:style>
        <p:txBody>
          <a:bodyPr numCol="1" spcCol="38160" horzOverflow="overflow" vertOverflow="overflow" lIns="45720" rIns="45720" tIns="45000" bIns="45000" anchor="t">
            <a:spAutoFit/>
          </a:bodyPr>
          <a:p>
            <a:pPr>
              <a:lnSpc>
                <a:spcPct val="100000"/>
              </a:lnSpc>
              <a:buNone/>
              <a:tabLst>
                <a:tab algn="l" pos="0"/>
              </a:tabLst>
            </a:pPr>
            <a:r>
              <a:rPr b="0" i="1" lang="en-GB" sz="1800" spc="-1" strike="noStrike">
                <a:solidFill>
                  <a:srgbClr val="000000"/>
                </a:solidFill>
                <a:latin typeface="Calibri"/>
                <a:ea typeface="Calibri"/>
              </a:rPr>
              <a:t>H</a:t>
            </a:r>
            <a:r>
              <a:rPr b="0" lang="en-GB" sz="1800" spc="-1" strike="noStrike">
                <a:solidFill>
                  <a:srgbClr val="000000"/>
                </a:solidFill>
                <a:latin typeface="Calibri"/>
                <a:ea typeface="Calibri"/>
              </a:rPr>
              <a:t> </a:t>
            </a:r>
            <a:endParaRPr b="0" i="1" lang="en-GB" sz="1800" spc="-1" strike="noStrike">
              <a:latin typeface="Noto Sans"/>
            </a:endParaRPr>
          </a:p>
        </p:txBody>
      </p:sp>
      <p:sp>
        <p:nvSpPr>
          <p:cNvPr id="269" name="Straight Arrow Connector 2"/>
          <p:cNvSpPr/>
          <p:nvPr/>
        </p:nvSpPr>
        <p:spPr>
          <a:xfrm>
            <a:off x="3676680" y="5508000"/>
            <a:ext cx="16200" cy="317880"/>
          </a:xfrm>
          <a:custGeom>
            <a:avLst/>
            <a:gdLst/>
            <a:ahLst/>
            <a:rect l="l" t="t" r="r" b="b"/>
            <a:pathLst>
              <a:path w="21600" h="21600">
                <a:moveTo>
                  <a:pt x="0" y="0"/>
                </a:moveTo>
                <a:lnTo>
                  <a:pt x="21600" y="21600"/>
                </a:lnTo>
              </a:path>
            </a:pathLst>
          </a:custGeom>
          <a:noFill/>
          <a:ln w="53975">
            <a:solidFill>
              <a:srgbClr val="5b9bd5"/>
            </a:solidFill>
            <a:round/>
            <a:tailEnd len="med" type="triangle" w="med"/>
          </a:ln>
        </p:spPr>
        <p:style>
          <a:lnRef idx="0"/>
          <a:fillRef idx="0"/>
          <a:effectRef idx="0"/>
          <a:fontRef idx="minor"/>
        </p:style>
      </p:sp>
      <p:sp>
        <p:nvSpPr>
          <p:cNvPr id="270" name="TextBox 28"/>
          <p:cNvSpPr/>
          <p:nvPr/>
        </p:nvSpPr>
        <p:spPr>
          <a:xfrm>
            <a:off x="4142880" y="4769640"/>
            <a:ext cx="1428120" cy="639000"/>
          </a:xfrm>
          <a:prstGeom prst="rect">
            <a:avLst/>
          </a:prstGeom>
          <a:noFill/>
          <a:ln w="12700">
            <a:noFill/>
          </a:ln>
        </p:spPr>
        <p:style>
          <a:lnRef idx="0"/>
          <a:fillRef idx="0"/>
          <a:effectRef idx="0"/>
          <a:fontRef idx="minor"/>
        </p:style>
        <p:txBody>
          <a:bodyPr numCol="1" spcCol="38160" horzOverflow="overflow" vertOverflow="overflow" lIns="45720" rIns="45720" tIns="45000" bIns="45000" anchor="t">
            <a:spAutoFit/>
          </a:bodyPr>
          <a:p>
            <a:pPr>
              <a:lnSpc>
                <a:spcPct val="100000"/>
              </a:lnSpc>
              <a:buNone/>
              <a:tabLst>
                <a:tab algn="l" pos="0"/>
              </a:tabLst>
            </a:pPr>
            <a:r>
              <a:rPr b="0" lang="en-GB" sz="1800" spc="-1" strike="noStrike">
                <a:solidFill>
                  <a:srgbClr val="000000"/>
                </a:solidFill>
                <a:latin typeface="Arial"/>
                <a:ea typeface="Calibri"/>
              </a:rPr>
              <a:t>orange v blue</a:t>
            </a:r>
            <a:endParaRPr b="0" i="1" lang="en-GB" sz="1800" spc="-1" strike="noStrike">
              <a:latin typeface="Noto Sans"/>
            </a:endParaRPr>
          </a:p>
        </p:txBody>
      </p:sp>
      <p:sp>
        <p:nvSpPr>
          <p:cNvPr id="271" name=""/>
          <p:cNvSpPr/>
          <p:nvPr/>
        </p:nvSpPr>
        <p:spPr>
          <a:xfrm>
            <a:off x="3060000" y="3420000"/>
            <a:ext cx="359640" cy="13352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GB" sz="7200" spc="-1" strike="noStrike">
                <a:latin typeface="Noto Sans"/>
              </a:rPr>
              <a:t>~</a:t>
            </a:r>
            <a:endParaRPr b="0" i="1" lang="en-GB" sz="7200" spc="-1" strike="noStrike">
              <a:latin typeface="Noto Sans"/>
            </a:endParaRPr>
          </a:p>
        </p:txBody>
      </p:sp>
      <p:sp>
        <p:nvSpPr>
          <p:cNvPr id="272" name=""/>
          <p:cNvSpPr/>
          <p:nvPr/>
        </p:nvSpPr>
        <p:spPr>
          <a:xfrm>
            <a:off x="5940000" y="1839240"/>
            <a:ext cx="3959640" cy="3200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GB" sz="1800" spc="-1" strike="noStrike">
                <a:latin typeface="Noto Sans"/>
              </a:rPr>
              <a:t>Intuitively, the story or overall impression of orange does not add much to the story or overall impression of blue</a:t>
            </a:r>
            <a:endParaRPr b="0" i="1" lang="en-GB" sz="1800" spc="-1" strike="noStrike">
              <a:latin typeface="Noto Sans"/>
            </a:endParaRPr>
          </a:p>
          <a:p>
            <a:pPr>
              <a:lnSpc>
                <a:spcPct val="100000"/>
              </a:lnSpc>
              <a:buNone/>
            </a:pPr>
            <a:endParaRPr b="0" i="1" lang="en-GB" sz="1800" spc="-1" strike="noStrike">
              <a:latin typeface="Noto Sans"/>
            </a:endParaRPr>
          </a:p>
          <a:p>
            <a:pPr>
              <a:lnSpc>
                <a:spcPct val="100000"/>
              </a:lnSpc>
              <a:buNone/>
            </a:pPr>
            <a:r>
              <a:rPr b="0" lang="en-GB" sz="1800" spc="-1" strike="noStrike">
                <a:latin typeface="Noto Sans"/>
              </a:rPr>
              <a:t>The additional orange information is probable in terms of blue and carries little extra information, it could be summarised/compressed briefly in few bits</a:t>
            </a:r>
            <a:endParaRPr b="0" i="1" lang="en-GB" sz="1800" spc="-1" strike="noStrike">
              <a:latin typeface="Noto Sans"/>
            </a:endParaRPr>
          </a:p>
        </p:txBody>
      </p:sp>
      <p:pic>
        <p:nvPicPr>
          <p:cNvPr id="273" name="" descr=""/>
          <p:cNvPicPr/>
          <p:nvPr/>
        </p:nvPicPr>
        <p:blipFill>
          <a:blip r:embed="rId4"/>
          <a:stretch/>
        </p:blipFill>
        <p:spPr>
          <a:xfrm>
            <a:off x="10287720" y="5728320"/>
            <a:ext cx="1904760" cy="113004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204840" y="1853640"/>
            <a:ext cx="11302920" cy="4064400"/>
          </a:xfrm>
          <a:prstGeom prst="rect">
            <a:avLst/>
          </a:prstGeom>
          <a:noFill/>
          <a:ln w="12600">
            <a:noFill/>
          </a:ln>
        </p:spPr>
        <p:txBody>
          <a:bodyPr lIns="45720" rIns="45720" tIns="0" bIns="0" anchor="b">
            <a:normAutofit fontScale="57000"/>
          </a:bodyPr>
          <a:p>
            <a:pPr>
              <a:lnSpc>
                <a:spcPct val="90000"/>
              </a:lnSpc>
              <a:buNone/>
              <a:tabLst>
                <a:tab algn="l" pos="0"/>
              </a:tabLst>
            </a:pPr>
            <a:br/>
            <a:br/>
            <a:br/>
            <a:r>
              <a:rPr b="0" lang="en-GB" sz="3100" spc="-1" strike="noStrike">
                <a:solidFill>
                  <a:srgbClr val="000000"/>
                </a:solidFill>
                <a:latin typeface="Arial"/>
                <a:ea typeface="Calibri Light"/>
              </a:rPr>
              <a:t>These slides support the single A4 poster:</a:t>
            </a:r>
            <a:br/>
            <a:br/>
            <a:r>
              <a:rPr b="0" lang="en-GB" sz="3100" spc="-1" strike="noStrike">
                <a:solidFill>
                  <a:srgbClr val="000000"/>
                </a:solidFill>
                <a:latin typeface="Arial"/>
                <a:ea typeface="Calibri Light"/>
              </a:rPr>
              <a:t>“The L-test: an information-theoretical quantitative </a:t>
            </a:r>
            <a:br/>
            <a:r>
              <a:rPr b="0" lang="en-GB" sz="3100" spc="-1" strike="noStrike">
                <a:solidFill>
                  <a:srgbClr val="000000"/>
                </a:solidFill>
                <a:latin typeface="Arial"/>
                <a:ea typeface="Calibri Light"/>
              </a:rPr>
              <a:t>test for disinformation in safety reports”</a:t>
            </a:r>
            <a:br/>
            <a:br/>
            <a:r>
              <a:rPr b="0" lang="en-GB" sz="2200" spc="-1" strike="noStrike">
                <a:solidFill>
                  <a:srgbClr val="000000"/>
                </a:solidFill>
                <a:latin typeface="Arial"/>
                <a:ea typeface="Calibri Light"/>
              </a:rPr>
              <a:t>Associate Medical Director and Consultant Psychiatrist CNTW, </a:t>
            </a:r>
            <a:br/>
            <a:r>
              <a:rPr b="0" lang="en-GB" sz="2200" spc="-1" strike="noStrike">
                <a:solidFill>
                  <a:srgbClr val="000000"/>
                </a:solidFill>
                <a:latin typeface="Arial"/>
                <a:ea typeface="Calibri Light"/>
              </a:rPr>
              <a:t>Visiting Fellow &amp; Doctoral Student, Northumbria University</a:t>
            </a:r>
            <a:br/>
            <a:br/>
            <a:br/>
            <a:r>
              <a:rPr b="0" lang="en-GB" sz="2200" spc="-1" strike="noStrike">
                <a:solidFill>
                  <a:srgbClr val="000000"/>
                </a:solidFill>
                <a:latin typeface="Arial"/>
                <a:ea typeface="Calibri Light"/>
              </a:rPr>
              <a:t>UK Faculty of Clinical Informatics Conference, June 2022</a:t>
            </a:r>
            <a:br/>
            <a:r>
              <a:rPr b="0" lang="en-GB" sz="2200" spc="-1" strike="noStrike">
                <a:solidFill>
                  <a:srgbClr val="000000"/>
                </a:solidFill>
                <a:latin typeface="Arial"/>
                <a:ea typeface="Calibri Light"/>
              </a:rPr>
              <a:t>Keith.Reid@cntw.nhs.uk</a:t>
            </a:r>
            <a:br/>
            <a:endParaRPr b="0" lang="en-GB" sz="2200" spc="-1" strike="noStrike">
              <a:latin typeface="Noto Sans"/>
            </a:endParaRPr>
          </a:p>
        </p:txBody>
      </p:sp>
      <p:pic>
        <p:nvPicPr>
          <p:cNvPr id="83" name="image2.jpeg" descr=""/>
          <p:cNvPicPr/>
          <p:nvPr/>
        </p:nvPicPr>
        <p:blipFill>
          <a:blip r:embed="rId1"/>
          <a:stretch/>
        </p:blipFill>
        <p:spPr>
          <a:xfrm>
            <a:off x="323640" y="6104520"/>
            <a:ext cx="7363440" cy="510480"/>
          </a:xfrm>
          <a:prstGeom prst="rect">
            <a:avLst/>
          </a:prstGeom>
          <a:ln w="12700">
            <a:noFill/>
          </a:ln>
        </p:spPr>
      </p:pic>
      <p:pic>
        <p:nvPicPr>
          <p:cNvPr id="84" name="Picture 1" descr=""/>
          <p:cNvPicPr/>
          <p:nvPr/>
        </p:nvPicPr>
        <p:blipFill>
          <a:blip r:embed="rId2"/>
          <a:stretch/>
        </p:blipFill>
        <p:spPr>
          <a:xfrm>
            <a:off x="9204840" y="0"/>
            <a:ext cx="2986560" cy="1352880"/>
          </a:xfrm>
          <a:prstGeom prst="rect">
            <a:avLst/>
          </a:prstGeom>
          <a:ln w="0">
            <a:noFill/>
          </a:ln>
        </p:spPr>
      </p:pic>
      <p:pic>
        <p:nvPicPr>
          <p:cNvPr id="85" name="Picture 6" descr=""/>
          <p:cNvPicPr/>
          <p:nvPr/>
        </p:nvPicPr>
        <p:blipFill>
          <a:blip r:embed="rId3"/>
          <a:stretch/>
        </p:blipFill>
        <p:spPr>
          <a:xfrm>
            <a:off x="0" y="0"/>
            <a:ext cx="1499040" cy="1267200"/>
          </a:xfrm>
          <a:prstGeom prst="rect">
            <a:avLst/>
          </a:prstGeom>
          <a:ln w="0">
            <a:noFill/>
          </a:ln>
        </p:spPr>
      </p:pic>
      <p:pic>
        <p:nvPicPr>
          <p:cNvPr id="86" name="Picture 2" descr=""/>
          <p:cNvPicPr/>
          <p:nvPr/>
        </p:nvPicPr>
        <p:blipFill>
          <a:blip r:embed="rId4"/>
          <a:stretch/>
        </p:blipFill>
        <p:spPr>
          <a:xfrm>
            <a:off x="6480000" y="2700000"/>
            <a:ext cx="3388320" cy="2540880"/>
          </a:xfrm>
          <a:prstGeom prst="rect">
            <a:avLst/>
          </a:prstGeom>
          <a:ln w="0">
            <a:noFill/>
          </a:ln>
        </p:spPr>
      </p:pic>
      <p:pic>
        <p:nvPicPr>
          <p:cNvPr id="87" name="" descr=""/>
          <p:cNvPicPr/>
          <p:nvPr/>
        </p:nvPicPr>
        <p:blipFill>
          <a:blip r:embed="rId5"/>
          <a:stretch/>
        </p:blipFill>
        <p:spPr>
          <a:xfrm>
            <a:off x="10260000" y="5709960"/>
            <a:ext cx="1904760" cy="1130040"/>
          </a:xfrm>
          <a:prstGeom prst="rect">
            <a:avLst/>
          </a:prstGeom>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4" name="image2.jpeg 6" descr=""/>
          <p:cNvPicPr/>
          <p:nvPr/>
        </p:nvPicPr>
        <p:blipFill>
          <a:blip r:embed="rId1"/>
          <a:stretch/>
        </p:blipFill>
        <p:spPr>
          <a:xfrm>
            <a:off x="323640" y="6104520"/>
            <a:ext cx="7363440" cy="510480"/>
          </a:xfrm>
          <a:prstGeom prst="rect">
            <a:avLst/>
          </a:prstGeom>
          <a:ln w="12700">
            <a:noFill/>
          </a:ln>
        </p:spPr>
      </p:pic>
      <p:sp>
        <p:nvSpPr>
          <p:cNvPr id="275" name="Rectangle 5"/>
          <p:cNvSpPr/>
          <p:nvPr/>
        </p:nvSpPr>
        <p:spPr>
          <a:xfrm>
            <a:off x="108360" y="1191240"/>
            <a:ext cx="12255480" cy="4992840"/>
          </a:xfrm>
          <a:prstGeom prst="rect">
            <a:avLst/>
          </a:prstGeom>
          <a:noFill/>
          <a:ln w="0">
            <a:noFill/>
          </a:ln>
        </p:spPr>
        <p:style>
          <a:lnRef idx="0"/>
          <a:fillRef idx="0"/>
          <a:effectRef idx="0"/>
          <a:fontRef idx="minor"/>
        </p:style>
        <p:txBody>
          <a:bodyPr lIns="90000" rIns="90000" tIns="45000" bIns="45000" anchor="t">
            <a:spAutoFit/>
          </a:bodyPr>
          <a:p>
            <a:pPr>
              <a:lnSpc>
                <a:spcPct val="107000"/>
              </a:lnSpc>
              <a:spcAft>
                <a:spcPts val="799"/>
              </a:spcAft>
              <a:buNone/>
              <a:tabLst>
                <a:tab algn="l" pos="0"/>
              </a:tabLst>
            </a:pPr>
            <a:r>
              <a:rPr b="1" lang="en-GB" sz="1600" spc="-1" strike="noStrike">
                <a:solidFill>
                  <a:srgbClr val="000000"/>
                </a:solidFill>
                <a:latin typeface="Arial"/>
                <a:ea typeface="Calibri"/>
              </a:rPr>
              <a:t>Methods</a:t>
            </a:r>
            <a:endParaRPr b="0" i="1" lang="en-GB" sz="1600" spc="-1" strike="noStrike">
              <a:latin typeface="Noto Sans"/>
            </a:endParaRPr>
          </a:p>
          <a:p>
            <a:pPr>
              <a:lnSpc>
                <a:spcPct val="100000"/>
              </a:lnSpc>
              <a:spcAft>
                <a:spcPts val="799"/>
              </a:spcAft>
              <a:buNone/>
              <a:tabLst>
                <a:tab algn="l" pos="0"/>
              </a:tabLst>
            </a:pPr>
            <a:r>
              <a:rPr b="1" lang="en-GB" sz="1600" spc="-1" strike="noStrike">
                <a:solidFill>
                  <a:srgbClr val="000000"/>
                </a:solidFill>
                <a:latin typeface="Arial"/>
                <a:ea typeface="Calibri"/>
              </a:rPr>
              <a:t>1. </a:t>
            </a:r>
            <a:r>
              <a:rPr b="0" lang="en-GB" sz="1600" spc="-1" strike="noStrike">
                <a:solidFill>
                  <a:srgbClr val="000000"/>
                </a:solidFill>
                <a:latin typeface="Arial"/>
                <a:ea typeface="Calibri"/>
              </a:rPr>
              <a:t>Split complete log-log report estimates from open source data e.g. restrained persons per month vs bed-days per month, into alternate halves E “even” and O “odd” going out from origin. This “toy” diagram uses science fiction character height vs mass. </a:t>
            </a:r>
            <a:endParaRPr b="0" i="1" lang="en-GB" sz="1600" spc="-1" strike="noStrike">
              <a:latin typeface="Noto Sans"/>
            </a:endParaRPr>
          </a:p>
          <a:p>
            <a:pPr>
              <a:lnSpc>
                <a:spcPct val="100000"/>
              </a:lnSpc>
              <a:spcAft>
                <a:spcPts val="799"/>
              </a:spcAft>
              <a:buNone/>
              <a:tabLst>
                <a:tab algn="l" pos="0"/>
              </a:tabLst>
            </a:pPr>
            <a:r>
              <a:rPr b="1" lang="en-GB" sz="1600" spc="-1" strike="noStrike">
                <a:solidFill>
                  <a:srgbClr val="000000"/>
                </a:solidFill>
                <a:latin typeface="Arial"/>
                <a:ea typeface="Calibri"/>
              </a:rPr>
              <a:t>2</a:t>
            </a:r>
            <a:r>
              <a:rPr b="0" lang="en-GB" sz="1600" spc="-1" strike="noStrike">
                <a:solidFill>
                  <a:srgbClr val="000000"/>
                </a:solidFill>
                <a:latin typeface="Arial"/>
                <a:ea typeface="Calibri"/>
              </a:rPr>
              <a:t>. Count probability p(E~O) that E and O are similar using Mann-Whitney U test; p(E~O) tends to 1.0 for similar E and O. </a:t>
            </a:r>
            <a:endParaRPr b="0" i="1" lang="en-GB" sz="1600" spc="-1" strike="noStrike">
              <a:latin typeface="Noto Sans"/>
            </a:endParaRPr>
          </a:p>
          <a:p>
            <a:pPr>
              <a:lnSpc>
                <a:spcPct val="100000"/>
              </a:lnSpc>
              <a:spcAft>
                <a:spcPts val="799"/>
              </a:spcAft>
              <a:buNone/>
              <a:tabLst>
                <a:tab algn="l" pos="0"/>
              </a:tabLst>
            </a:pPr>
            <a:r>
              <a:rPr b="1" lang="en-GB" sz="1600" spc="-1" strike="noStrike">
                <a:solidFill>
                  <a:srgbClr val="000000"/>
                </a:solidFill>
                <a:latin typeface="Arial"/>
                <a:ea typeface="Calibri"/>
              </a:rPr>
              <a:t>3. </a:t>
            </a:r>
            <a:r>
              <a:rPr b="0" lang="en-GB" sz="1600" spc="-1" strike="noStrike">
                <a:solidFill>
                  <a:srgbClr val="000000"/>
                </a:solidFill>
                <a:latin typeface="Arial"/>
                <a:ea typeface="Calibri"/>
              </a:rPr>
              <a:t>Calculate h(E~O) information as –log(p(E~O)), tending to 0.0 for large similar E and O being “unsurprisingly” similar.</a:t>
            </a:r>
            <a:endParaRPr b="0" i="1" lang="en-GB" sz="1600" spc="-1" strike="noStrike">
              <a:latin typeface="Noto Sans"/>
            </a:endParaRPr>
          </a:p>
          <a:p>
            <a:pPr>
              <a:lnSpc>
                <a:spcPct val="100000"/>
              </a:lnSpc>
              <a:spcAft>
                <a:spcPts val="799"/>
              </a:spcAft>
              <a:buNone/>
              <a:tabLst>
                <a:tab algn="l" pos="0"/>
              </a:tabLst>
            </a:pPr>
            <a:endParaRPr b="0" i="1" lang="en-GB" sz="1600" spc="-1" strike="noStrike">
              <a:latin typeface="Noto Sans"/>
            </a:endParaRPr>
          </a:p>
          <a:p>
            <a:pPr>
              <a:lnSpc>
                <a:spcPct val="100000"/>
              </a:lnSpc>
              <a:spcAft>
                <a:spcPts val="799"/>
              </a:spcAft>
              <a:buNone/>
              <a:tabLst>
                <a:tab algn="l" pos="0"/>
              </a:tabLst>
            </a:pPr>
            <a:r>
              <a:rPr b="0" lang="en-GB" sz="1600" spc="-1" strike="noStrike">
                <a:solidFill>
                  <a:srgbClr val="000000"/>
                </a:solidFill>
                <a:latin typeface="Arial"/>
                <a:ea typeface="Calibri"/>
              </a:rPr>
              <a:t>	</a:t>
            </a:r>
            <a:r>
              <a:rPr b="0" lang="en-GB" sz="1600" spc="-1" strike="noStrike">
                <a:solidFill>
                  <a:srgbClr val="000000"/>
                </a:solidFill>
                <a:latin typeface="Arial"/>
                <a:ea typeface="Calibri"/>
              </a:rPr>
              <a:t>information h is -log(p) of an event… it’s just how many twos need to be multiplied under the 1 to get that p</a:t>
            </a:r>
            <a:endParaRPr b="0" i="1" lang="en-GB" sz="1600" spc="-1" strike="noStrike">
              <a:latin typeface="Noto Sans"/>
            </a:endParaRPr>
          </a:p>
          <a:p>
            <a:pPr>
              <a:lnSpc>
                <a:spcPct val="100000"/>
              </a:lnSpc>
              <a:spcAft>
                <a:spcPts val="799"/>
              </a:spcAft>
              <a:buNone/>
              <a:tabLst>
                <a:tab algn="l" pos="0"/>
              </a:tabLst>
            </a:pPr>
            <a:endParaRPr b="0" i="1" lang="en-GB" sz="1600" spc="-1" strike="noStrike">
              <a:latin typeface="Noto Sans"/>
            </a:endParaRPr>
          </a:p>
          <a:p>
            <a:pPr>
              <a:lnSpc>
                <a:spcPct val="100000"/>
              </a:lnSpc>
              <a:spcAft>
                <a:spcPts val="799"/>
              </a:spcAft>
              <a:buNone/>
              <a:tabLst>
                <a:tab algn="l" pos="0"/>
              </a:tabLst>
            </a:pPr>
            <a:r>
              <a:rPr b="0" lang="en-GB" sz="1600" spc="-1" strike="noStrike">
                <a:solidFill>
                  <a:srgbClr val="000000"/>
                </a:solidFill>
                <a:latin typeface="Arial"/>
                <a:ea typeface="Calibri"/>
              </a:rPr>
              <a:t>	</a:t>
            </a:r>
            <a:r>
              <a:rPr b="0" lang="en-GB" sz="1600" spc="-1" strike="noStrike">
                <a:solidFill>
                  <a:srgbClr val="000000"/>
                </a:solidFill>
                <a:latin typeface="Arial"/>
                <a:ea typeface="Calibri"/>
              </a:rPr>
              <a:t>… </a:t>
            </a:r>
            <a:r>
              <a:rPr b="0" lang="en-GB" sz="1600" spc="-1" strike="noStrike">
                <a:solidFill>
                  <a:srgbClr val="000000"/>
                </a:solidFill>
                <a:latin typeface="Arial"/>
                <a:ea typeface="Calibri"/>
              </a:rPr>
              <a:t>if there is a certainty that an event will happen it carries 0 bits of information because there are no 2s yet</a:t>
            </a:r>
            <a:endParaRPr b="0" i="1" lang="en-GB" sz="1600" spc="-1" strike="noStrike">
              <a:latin typeface="Noto Sans"/>
            </a:endParaRPr>
          </a:p>
          <a:p>
            <a:pPr>
              <a:lnSpc>
                <a:spcPct val="100000"/>
              </a:lnSpc>
              <a:spcAft>
                <a:spcPts val="799"/>
              </a:spcAft>
              <a:buNone/>
              <a:tabLst>
                <a:tab algn="l" pos="0"/>
              </a:tabLst>
            </a:pPr>
            <a:r>
              <a:rPr b="0" lang="en-GB" sz="1600" spc="-1" strike="noStrike">
                <a:solidFill>
                  <a:srgbClr val="000000"/>
                </a:solidFill>
                <a:latin typeface="Arial"/>
                <a:ea typeface="Calibri"/>
              </a:rPr>
              <a:t>	</a:t>
            </a:r>
            <a:r>
              <a:rPr b="0" lang="en-GB" sz="1600" spc="-1" strike="noStrike">
                <a:solidFill>
                  <a:srgbClr val="000000"/>
                </a:solidFill>
                <a:latin typeface="Arial"/>
                <a:ea typeface="Calibri"/>
              </a:rPr>
              <a:t>… </a:t>
            </a:r>
            <a:r>
              <a:rPr b="0" lang="en-GB" sz="1600" spc="-1" strike="noStrike">
                <a:solidFill>
                  <a:srgbClr val="000000"/>
                </a:solidFill>
                <a:latin typeface="Arial"/>
                <a:ea typeface="Calibri"/>
              </a:rPr>
              <a:t>if there is 50% chance that an event will happen, p=0.5 it carries 1 bit of information, because 2 is 1*2</a:t>
            </a:r>
            <a:endParaRPr b="0" i="1" lang="en-GB" sz="1600" spc="-1" strike="noStrike">
              <a:latin typeface="Noto Sans"/>
            </a:endParaRPr>
          </a:p>
          <a:p>
            <a:pPr>
              <a:lnSpc>
                <a:spcPct val="100000"/>
              </a:lnSpc>
              <a:spcAft>
                <a:spcPts val="799"/>
              </a:spcAft>
              <a:buNone/>
              <a:tabLst>
                <a:tab algn="l" pos="0"/>
              </a:tabLst>
            </a:pPr>
            <a:r>
              <a:rPr b="0" lang="en-GB" sz="1600" spc="-1" strike="noStrike">
                <a:solidFill>
                  <a:srgbClr val="000000"/>
                </a:solidFill>
                <a:latin typeface="Arial"/>
                <a:ea typeface="Calibri"/>
              </a:rPr>
              <a:t>	</a:t>
            </a:r>
            <a:endParaRPr b="0" i="1" lang="en-GB" sz="1600" spc="-1" strike="noStrike">
              <a:latin typeface="Noto Sans"/>
            </a:endParaRPr>
          </a:p>
          <a:p>
            <a:pPr>
              <a:lnSpc>
                <a:spcPct val="100000"/>
              </a:lnSpc>
              <a:spcAft>
                <a:spcPts val="799"/>
              </a:spcAft>
              <a:buNone/>
              <a:tabLst>
                <a:tab algn="l" pos="0"/>
              </a:tabLst>
            </a:pPr>
            <a:r>
              <a:rPr b="0" lang="en-GB" sz="1600" spc="-1" strike="noStrike">
                <a:solidFill>
                  <a:srgbClr val="000000"/>
                </a:solidFill>
                <a:latin typeface="Arial"/>
                <a:ea typeface="Calibri"/>
              </a:rPr>
              <a:t>	</a:t>
            </a:r>
            <a:r>
              <a:rPr b="0" lang="en-GB" sz="1600" spc="-1" strike="noStrike">
                <a:solidFill>
                  <a:srgbClr val="000000"/>
                </a:solidFill>
                <a:latin typeface="Arial"/>
                <a:ea typeface="Calibri"/>
              </a:rPr>
              <a:t>... if there is a 1/8 probability of an event, it carries 3 bits of information</a:t>
            </a:r>
            <a:endParaRPr b="0" i="1" lang="en-GB" sz="1600" spc="-1" strike="noStrike">
              <a:latin typeface="Noto Sans"/>
            </a:endParaRPr>
          </a:p>
          <a:p>
            <a:pPr>
              <a:lnSpc>
                <a:spcPct val="100000"/>
              </a:lnSpc>
              <a:spcAft>
                <a:spcPts val="799"/>
              </a:spcAft>
              <a:buNone/>
              <a:tabLst>
                <a:tab algn="l" pos="0"/>
              </a:tabLst>
            </a:pPr>
            <a:r>
              <a:rPr b="0" lang="en-GB" sz="1600" spc="-1" strike="noStrike">
                <a:solidFill>
                  <a:srgbClr val="000000"/>
                </a:solidFill>
                <a:latin typeface="Arial"/>
                <a:ea typeface="Calibri"/>
              </a:rPr>
              <a:t>	</a:t>
            </a:r>
            <a:r>
              <a:rPr b="0" lang="en-GB" sz="1600" spc="-1" strike="noStrike">
                <a:solidFill>
                  <a:srgbClr val="000000"/>
                </a:solidFill>
                <a:latin typeface="Arial"/>
                <a:ea typeface="Calibri"/>
              </a:rPr>
              <a:t>… </a:t>
            </a:r>
            <a:r>
              <a:rPr b="0" lang="en-GB" sz="1600" spc="-1" strike="noStrike">
                <a:solidFill>
                  <a:srgbClr val="000000"/>
                </a:solidFill>
                <a:latin typeface="Arial"/>
                <a:ea typeface="Calibri"/>
              </a:rPr>
              <a:t>if there is a 1/16 probability of an event it carries 4 bits of information</a:t>
            </a:r>
            <a:endParaRPr b="0" i="1" lang="en-GB" sz="1600" spc="-1" strike="noStrike">
              <a:latin typeface="Noto Sans"/>
            </a:endParaRPr>
          </a:p>
          <a:p>
            <a:pPr>
              <a:lnSpc>
                <a:spcPct val="107000"/>
              </a:lnSpc>
              <a:spcAft>
                <a:spcPts val="799"/>
              </a:spcAft>
              <a:buNone/>
              <a:tabLst>
                <a:tab algn="l" pos="0"/>
              </a:tabLst>
            </a:pPr>
            <a:endParaRPr b="0" i="1" lang="en-GB" sz="1600" spc="-1" strike="noStrike">
              <a:latin typeface="Noto Sans"/>
            </a:endParaRPr>
          </a:p>
        </p:txBody>
      </p:sp>
      <p:pic>
        <p:nvPicPr>
          <p:cNvPr id="276" name="Picture 26" descr=""/>
          <p:cNvPicPr/>
          <p:nvPr/>
        </p:nvPicPr>
        <p:blipFill>
          <a:blip r:embed="rId2"/>
          <a:stretch/>
        </p:blipFill>
        <p:spPr>
          <a:xfrm>
            <a:off x="9204840" y="0"/>
            <a:ext cx="2986560" cy="1352880"/>
          </a:xfrm>
          <a:prstGeom prst="rect">
            <a:avLst/>
          </a:prstGeom>
          <a:ln w="0">
            <a:noFill/>
          </a:ln>
        </p:spPr>
      </p:pic>
      <p:pic>
        <p:nvPicPr>
          <p:cNvPr id="277" name="Picture 27" descr=""/>
          <p:cNvPicPr/>
          <p:nvPr/>
        </p:nvPicPr>
        <p:blipFill>
          <a:blip r:embed="rId3"/>
          <a:stretch/>
        </p:blipFill>
        <p:spPr>
          <a:xfrm>
            <a:off x="0" y="0"/>
            <a:ext cx="1499040" cy="1267200"/>
          </a:xfrm>
          <a:prstGeom prst="rect">
            <a:avLst/>
          </a:prstGeom>
          <a:ln w="0">
            <a:noFill/>
          </a:ln>
        </p:spPr>
      </p:pic>
      <p:pic>
        <p:nvPicPr>
          <p:cNvPr id="278" name="" descr=""/>
          <p:cNvPicPr/>
          <p:nvPr/>
        </p:nvPicPr>
        <p:blipFill>
          <a:blip r:embed="rId4"/>
          <a:stretch/>
        </p:blipFill>
        <p:spPr>
          <a:xfrm>
            <a:off x="10287720" y="5728320"/>
            <a:ext cx="1904760" cy="113004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9" name="image2.jpeg 7" descr=""/>
          <p:cNvPicPr/>
          <p:nvPr/>
        </p:nvPicPr>
        <p:blipFill>
          <a:blip r:embed="rId1"/>
          <a:stretch/>
        </p:blipFill>
        <p:spPr>
          <a:xfrm>
            <a:off x="323640" y="6104520"/>
            <a:ext cx="7363440" cy="510480"/>
          </a:xfrm>
          <a:prstGeom prst="rect">
            <a:avLst/>
          </a:prstGeom>
          <a:ln w="12700">
            <a:noFill/>
          </a:ln>
        </p:spPr>
      </p:pic>
      <p:pic>
        <p:nvPicPr>
          <p:cNvPr id="280" name="Picture 28" descr=""/>
          <p:cNvPicPr/>
          <p:nvPr/>
        </p:nvPicPr>
        <p:blipFill>
          <a:blip r:embed="rId2"/>
          <a:stretch/>
        </p:blipFill>
        <p:spPr>
          <a:xfrm>
            <a:off x="9204840" y="0"/>
            <a:ext cx="2986560" cy="1352880"/>
          </a:xfrm>
          <a:prstGeom prst="rect">
            <a:avLst/>
          </a:prstGeom>
          <a:ln w="0">
            <a:noFill/>
          </a:ln>
        </p:spPr>
      </p:pic>
      <p:pic>
        <p:nvPicPr>
          <p:cNvPr id="281" name="Picture 29" descr=""/>
          <p:cNvPicPr/>
          <p:nvPr/>
        </p:nvPicPr>
        <p:blipFill>
          <a:blip r:embed="rId3"/>
          <a:stretch/>
        </p:blipFill>
        <p:spPr>
          <a:xfrm>
            <a:off x="0" y="0"/>
            <a:ext cx="1499040" cy="1267200"/>
          </a:xfrm>
          <a:prstGeom prst="rect">
            <a:avLst/>
          </a:prstGeom>
          <a:ln w="0">
            <a:noFill/>
          </a:ln>
        </p:spPr>
      </p:pic>
      <p:sp>
        <p:nvSpPr>
          <p:cNvPr id="282" name="Oval 62"/>
          <p:cNvSpPr/>
          <p:nvPr/>
        </p:nvSpPr>
        <p:spPr>
          <a:xfrm>
            <a:off x="832680" y="4844880"/>
            <a:ext cx="163080" cy="163080"/>
          </a:xfrm>
          <a:prstGeom prst="ellipse">
            <a:avLst/>
          </a:prstGeom>
          <a:solidFill>
            <a:schemeClr val="accent1">
              <a:lumMod val="75000"/>
            </a:schemeClr>
          </a:solidFill>
          <a:ln w="25400">
            <a:solidFill>
              <a:srgbClr val="5b9bd5"/>
            </a:solidFill>
            <a:round/>
          </a:ln>
        </p:spPr>
        <p:style>
          <a:lnRef idx="0"/>
          <a:fillRef idx="0"/>
          <a:effectRef idx="0"/>
          <a:fontRef idx="minor"/>
        </p:style>
      </p:sp>
      <p:sp>
        <p:nvSpPr>
          <p:cNvPr id="283" name="Oval 63"/>
          <p:cNvSpPr/>
          <p:nvPr/>
        </p:nvSpPr>
        <p:spPr>
          <a:xfrm>
            <a:off x="1301040" y="4465440"/>
            <a:ext cx="163080" cy="163080"/>
          </a:xfrm>
          <a:prstGeom prst="ellipse">
            <a:avLst/>
          </a:prstGeom>
          <a:solidFill>
            <a:schemeClr val="accent1">
              <a:lumMod val="75000"/>
            </a:schemeClr>
          </a:solidFill>
          <a:ln w="25400">
            <a:solidFill>
              <a:srgbClr val="5b9bd5"/>
            </a:solidFill>
            <a:round/>
          </a:ln>
        </p:spPr>
        <p:style>
          <a:lnRef idx="0"/>
          <a:fillRef idx="0"/>
          <a:effectRef idx="0"/>
          <a:fontRef idx="minor"/>
        </p:style>
      </p:sp>
      <p:sp>
        <p:nvSpPr>
          <p:cNvPr id="284" name="Oval 64"/>
          <p:cNvSpPr/>
          <p:nvPr/>
        </p:nvSpPr>
        <p:spPr>
          <a:xfrm>
            <a:off x="1594440" y="3907800"/>
            <a:ext cx="163080" cy="163080"/>
          </a:xfrm>
          <a:prstGeom prst="ellipse">
            <a:avLst/>
          </a:prstGeom>
          <a:solidFill>
            <a:schemeClr val="accent1">
              <a:lumMod val="75000"/>
            </a:schemeClr>
          </a:solidFill>
          <a:ln w="25400">
            <a:solidFill>
              <a:srgbClr val="5b9bd5"/>
            </a:solidFill>
            <a:round/>
          </a:ln>
        </p:spPr>
        <p:style>
          <a:lnRef idx="0"/>
          <a:fillRef idx="0"/>
          <a:effectRef idx="0"/>
          <a:fontRef idx="minor"/>
        </p:style>
      </p:sp>
      <p:sp>
        <p:nvSpPr>
          <p:cNvPr id="285" name="Oval 65"/>
          <p:cNvSpPr/>
          <p:nvPr/>
        </p:nvSpPr>
        <p:spPr>
          <a:xfrm>
            <a:off x="2238120" y="3498480"/>
            <a:ext cx="163080" cy="163080"/>
          </a:xfrm>
          <a:prstGeom prst="ellipse">
            <a:avLst/>
          </a:prstGeom>
          <a:solidFill>
            <a:schemeClr val="accent1">
              <a:lumMod val="75000"/>
            </a:schemeClr>
          </a:solidFill>
          <a:ln w="25400">
            <a:solidFill>
              <a:srgbClr val="5b9bd5"/>
            </a:solidFill>
            <a:round/>
          </a:ln>
        </p:spPr>
        <p:style>
          <a:lnRef idx="0"/>
          <a:fillRef idx="0"/>
          <a:effectRef idx="0"/>
          <a:fontRef idx="minor"/>
        </p:style>
      </p:sp>
      <p:sp>
        <p:nvSpPr>
          <p:cNvPr id="286" name="Oval 66"/>
          <p:cNvSpPr/>
          <p:nvPr/>
        </p:nvSpPr>
        <p:spPr>
          <a:xfrm>
            <a:off x="2684160" y="2888640"/>
            <a:ext cx="163080" cy="163080"/>
          </a:xfrm>
          <a:prstGeom prst="ellipse">
            <a:avLst/>
          </a:prstGeom>
          <a:solidFill>
            <a:schemeClr val="accent1">
              <a:lumMod val="75000"/>
            </a:schemeClr>
          </a:solidFill>
          <a:ln w="25400">
            <a:solidFill>
              <a:srgbClr val="5b9bd5"/>
            </a:solidFill>
            <a:round/>
          </a:ln>
        </p:spPr>
        <p:style>
          <a:lnRef idx="0"/>
          <a:fillRef idx="0"/>
          <a:effectRef idx="0"/>
          <a:fontRef idx="minor"/>
        </p:style>
      </p:sp>
      <p:sp>
        <p:nvSpPr>
          <p:cNvPr id="287" name="Oval 67"/>
          <p:cNvSpPr/>
          <p:nvPr/>
        </p:nvSpPr>
        <p:spPr>
          <a:xfrm>
            <a:off x="3314160" y="2345040"/>
            <a:ext cx="163080" cy="163080"/>
          </a:xfrm>
          <a:prstGeom prst="ellipse">
            <a:avLst/>
          </a:prstGeom>
          <a:solidFill>
            <a:schemeClr val="accent1">
              <a:lumMod val="75000"/>
            </a:schemeClr>
          </a:solidFill>
          <a:ln w="25400">
            <a:solidFill>
              <a:srgbClr val="5b9bd5"/>
            </a:solidFill>
            <a:round/>
          </a:ln>
        </p:spPr>
        <p:style>
          <a:lnRef idx="0"/>
          <a:fillRef idx="0"/>
          <a:effectRef idx="0"/>
          <a:fontRef idx="minor"/>
        </p:style>
      </p:sp>
      <p:sp>
        <p:nvSpPr>
          <p:cNvPr id="288" name="Oval 68"/>
          <p:cNvSpPr/>
          <p:nvPr/>
        </p:nvSpPr>
        <p:spPr>
          <a:xfrm>
            <a:off x="998640" y="4629240"/>
            <a:ext cx="163080" cy="163080"/>
          </a:xfrm>
          <a:prstGeom prst="ellipse">
            <a:avLst/>
          </a:prstGeom>
          <a:solidFill>
            <a:srgbClr val="ffc000"/>
          </a:solidFill>
          <a:ln w="25400">
            <a:solidFill>
              <a:srgbClr val="5b9bd5"/>
            </a:solidFill>
            <a:round/>
          </a:ln>
        </p:spPr>
        <p:style>
          <a:lnRef idx="0"/>
          <a:fillRef idx="0"/>
          <a:effectRef idx="0"/>
          <a:fontRef idx="minor"/>
        </p:style>
      </p:sp>
      <p:sp>
        <p:nvSpPr>
          <p:cNvPr id="289" name="Oval 69"/>
          <p:cNvSpPr/>
          <p:nvPr/>
        </p:nvSpPr>
        <p:spPr>
          <a:xfrm>
            <a:off x="1924200" y="3662280"/>
            <a:ext cx="163080" cy="163080"/>
          </a:xfrm>
          <a:prstGeom prst="ellipse">
            <a:avLst/>
          </a:prstGeom>
          <a:solidFill>
            <a:srgbClr val="ffc000"/>
          </a:solidFill>
          <a:ln w="25400">
            <a:solidFill>
              <a:srgbClr val="5b9bd5"/>
            </a:solidFill>
            <a:round/>
          </a:ln>
        </p:spPr>
        <p:style>
          <a:lnRef idx="0"/>
          <a:fillRef idx="0"/>
          <a:effectRef idx="0"/>
          <a:fontRef idx="minor"/>
        </p:style>
      </p:sp>
      <p:sp>
        <p:nvSpPr>
          <p:cNvPr id="290" name="Oval 70"/>
          <p:cNvSpPr/>
          <p:nvPr/>
        </p:nvSpPr>
        <p:spPr>
          <a:xfrm>
            <a:off x="1455840" y="4172040"/>
            <a:ext cx="163080" cy="163080"/>
          </a:xfrm>
          <a:prstGeom prst="ellipse">
            <a:avLst/>
          </a:prstGeom>
          <a:solidFill>
            <a:srgbClr val="ffc000"/>
          </a:solidFill>
          <a:ln w="25400">
            <a:solidFill>
              <a:srgbClr val="5b9bd5"/>
            </a:solidFill>
            <a:round/>
          </a:ln>
        </p:spPr>
        <p:style>
          <a:lnRef idx="0"/>
          <a:fillRef idx="0"/>
          <a:effectRef idx="0"/>
          <a:fontRef idx="minor"/>
        </p:style>
      </p:sp>
      <p:sp>
        <p:nvSpPr>
          <p:cNvPr id="291" name="Oval 71"/>
          <p:cNvSpPr/>
          <p:nvPr/>
        </p:nvSpPr>
        <p:spPr>
          <a:xfrm>
            <a:off x="2327040" y="3184200"/>
            <a:ext cx="163080" cy="163080"/>
          </a:xfrm>
          <a:prstGeom prst="ellipse">
            <a:avLst/>
          </a:prstGeom>
          <a:solidFill>
            <a:srgbClr val="ffc000"/>
          </a:solidFill>
          <a:ln w="25400">
            <a:solidFill>
              <a:srgbClr val="5b9bd5"/>
            </a:solidFill>
            <a:round/>
          </a:ln>
        </p:spPr>
        <p:style>
          <a:lnRef idx="0"/>
          <a:fillRef idx="0"/>
          <a:effectRef idx="0"/>
          <a:fontRef idx="minor"/>
        </p:style>
      </p:sp>
      <p:sp>
        <p:nvSpPr>
          <p:cNvPr id="292" name="Oval 72"/>
          <p:cNvSpPr/>
          <p:nvPr/>
        </p:nvSpPr>
        <p:spPr>
          <a:xfrm>
            <a:off x="3614400" y="2170800"/>
            <a:ext cx="163080" cy="163080"/>
          </a:xfrm>
          <a:prstGeom prst="ellipse">
            <a:avLst/>
          </a:prstGeom>
          <a:solidFill>
            <a:srgbClr val="ffc000"/>
          </a:solidFill>
          <a:ln w="25400">
            <a:solidFill>
              <a:srgbClr val="5b9bd5"/>
            </a:solidFill>
            <a:round/>
          </a:ln>
        </p:spPr>
        <p:style>
          <a:lnRef idx="0"/>
          <a:fillRef idx="0"/>
          <a:effectRef idx="0"/>
          <a:fontRef idx="minor"/>
        </p:style>
      </p:sp>
      <p:sp>
        <p:nvSpPr>
          <p:cNvPr id="293" name="Oval 73"/>
          <p:cNvSpPr/>
          <p:nvPr/>
        </p:nvSpPr>
        <p:spPr>
          <a:xfrm>
            <a:off x="2975040" y="2536560"/>
            <a:ext cx="163080" cy="163080"/>
          </a:xfrm>
          <a:prstGeom prst="ellipse">
            <a:avLst/>
          </a:prstGeom>
          <a:solidFill>
            <a:srgbClr val="ffc000"/>
          </a:solidFill>
          <a:ln w="25400">
            <a:solidFill>
              <a:srgbClr val="5b9bd5"/>
            </a:solidFill>
            <a:round/>
          </a:ln>
        </p:spPr>
        <p:style>
          <a:lnRef idx="0"/>
          <a:fillRef idx="0"/>
          <a:effectRef idx="0"/>
          <a:fontRef idx="minor"/>
        </p:style>
      </p:sp>
      <p:pic>
        <p:nvPicPr>
          <p:cNvPr id="294" name="Picture 30" descr=""/>
          <p:cNvPicPr/>
          <p:nvPr/>
        </p:nvPicPr>
        <p:blipFill>
          <a:blip r:embed="rId4"/>
          <a:stretch/>
        </p:blipFill>
        <p:spPr>
          <a:xfrm>
            <a:off x="6753600" y="1539360"/>
            <a:ext cx="3618000" cy="3917520"/>
          </a:xfrm>
          <a:prstGeom prst="rect">
            <a:avLst/>
          </a:prstGeom>
          <a:ln w="0">
            <a:noFill/>
          </a:ln>
        </p:spPr>
      </p:pic>
      <p:sp>
        <p:nvSpPr>
          <p:cNvPr id="295" name="TextBox 29"/>
          <p:cNvSpPr/>
          <p:nvPr/>
        </p:nvSpPr>
        <p:spPr>
          <a:xfrm>
            <a:off x="627840" y="1267920"/>
            <a:ext cx="3479400" cy="913320"/>
          </a:xfrm>
          <a:prstGeom prst="rect">
            <a:avLst/>
          </a:prstGeom>
          <a:noFill/>
          <a:ln w="12700">
            <a:noFill/>
          </a:ln>
        </p:spPr>
        <p:style>
          <a:lnRef idx="0"/>
          <a:fillRef idx="0"/>
          <a:effectRef idx="0"/>
          <a:fontRef idx="minor"/>
        </p:style>
        <p:txBody>
          <a:bodyPr numCol="1" spcCol="38160" horzOverflow="overflow" vertOverflow="overflow" lIns="45720" rIns="45720" tIns="45000" bIns="45000" anchor="t">
            <a:spAutoFit/>
          </a:bodyPr>
          <a:p>
            <a:pPr>
              <a:lnSpc>
                <a:spcPct val="100000"/>
              </a:lnSpc>
              <a:buNone/>
              <a:tabLst>
                <a:tab algn="l" pos="0"/>
              </a:tabLst>
            </a:pPr>
            <a:r>
              <a:rPr b="0" lang="en-GB" sz="1800" spc="-1" strike="noStrike">
                <a:solidFill>
                  <a:srgbClr val="000000"/>
                </a:solidFill>
                <a:latin typeface="Arial"/>
                <a:ea typeface="Calibri"/>
              </a:rPr>
              <a:t>Without nulls blues are quite like oranges and have little extra information</a:t>
            </a:r>
            <a:endParaRPr b="0" i="1" lang="en-GB" sz="1800" spc="-1" strike="noStrike">
              <a:latin typeface="Noto Sans"/>
            </a:endParaRPr>
          </a:p>
        </p:txBody>
      </p:sp>
      <p:sp>
        <p:nvSpPr>
          <p:cNvPr id="296" name="TextBox 30"/>
          <p:cNvSpPr/>
          <p:nvPr/>
        </p:nvSpPr>
        <p:spPr>
          <a:xfrm>
            <a:off x="5699520" y="1186200"/>
            <a:ext cx="4724280" cy="913320"/>
          </a:xfrm>
          <a:prstGeom prst="rect">
            <a:avLst/>
          </a:prstGeom>
          <a:noFill/>
          <a:ln w="12700">
            <a:noFill/>
          </a:ln>
        </p:spPr>
        <p:style>
          <a:lnRef idx="0"/>
          <a:fillRef idx="0"/>
          <a:effectRef idx="0"/>
          <a:fontRef idx="minor"/>
        </p:style>
        <p:txBody>
          <a:bodyPr numCol="1" spcCol="38160" horzOverflow="overflow" vertOverflow="overflow" lIns="45720" rIns="45720" tIns="45000" bIns="45000" anchor="t">
            <a:spAutoFit/>
          </a:bodyPr>
          <a:p>
            <a:pPr>
              <a:lnSpc>
                <a:spcPct val="100000"/>
              </a:lnSpc>
              <a:buNone/>
              <a:tabLst>
                <a:tab algn="l" pos="0"/>
              </a:tabLst>
            </a:pPr>
            <a:r>
              <a:rPr b="0" lang="en-GB" sz="1800" spc="-1" strike="noStrike">
                <a:solidFill>
                  <a:srgbClr val="000000"/>
                </a:solidFill>
                <a:latin typeface="Arial"/>
                <a:ea typeface="Calibri"/>
              </a:rPr>
              <a:t>With nulls blues are no longer like oranges and now have disinformative surprise – the nulls make the good guys look bad</a:t>
            </a:r>
            <a:endParaRPr b="0" i="1" lang="en-GB" sz="1800" spc="-1" strike="noStrike">
              <a:latin typeface="Noto Sans"/>
            </a:endParaRPr>
          </a:p>
        </p:txBody>
      </p:sp>
      <p:sp>
        <p:nvSpPr>
          <p:cNvPr id="297" name="Oval 74"/>
          <p:cNvSpPr/>
          <p:nvPr/>
        </p:nvSpPr>
        <p:spPr>
          <a:xfrm>
            <a:off x="8399160" y="4793040"/>
            <a:ext cx="163080" cy="163080"/>
          </a:xfrm>
          <a:prstGeom prst="ellipse">
            <a:avLst/>
          </a:prstGeom>
          <a:solidFill>
            <a:schemeClr val="tx1">
              <a:lumMod val="85000"/>
              <a:lumOff val="15000"/>
            </a:schemeClr>
          </a:solidFill>
          <a:ln w="25400">
            <a:solidFill>
              <a:srgbClr val="0d0d0d"/>
            </a:solidFill>
            <a:round/>
          </a:ln>
        </p:spPr>
        <p:style>
          <a:lnRef idx="0"/>
          <a:fillRef idx="0"/>
          <a:effectRef idx="0"/>
          <a:fontRef idx="minor"/>
        </p:style>
      </p:sp>
      <p:sp>
        <p:nvSpPr>
          <p:cNvPr id="298" name="Oval 75"/>
          <p:cNvSpPr/>
          <p:nvPr/>
        </p:nvSpPr>
        <p:spPr>
          <a:xfrm>
            <a:off x="9041040" y="4794840"/>
            <a:ext cx="163080" cy="163080"/>
          </a:xfrm>
          <a:prstGeom prst="ellipse">
            <a:avLst/>
          </a:prstGeom>
          <a:solidFill>
            <a:schemeClr val="tx1">
              <a:lumMod val="85000"/>
              <a:lumOff val="15000"/>
            </a:schemeClr>
          </a:solidFill>
          <a:ln w="25400">
            <a:solidFill>
              <a:srgbClr val="0d0d0d"/>
            </a:solidFill>
            <a:round/>
          </a:ln>
        </p:spPr>
        <p:style>
          <a:lnRef idx="0"/>
          <a:fillRef idx="0"/>
          <a:effectRef idx="0"/>
          <a:fontRef idx="minor"/>
        </p:style>
      </p:sp>
      <p:sp>
        <p:nvSpPr>
          <p:cNvPr id="299" name="Oval 76"/>
          <p:cNvSpPr/>
          <p:nvPr/>
        </p:nvSpPr>
        <p:spPr>
          <a:xfrm>
            <a:off x="7909920" y="4793040"/>
            <a:ext cx="163080" cy="163080"/>
          </a:xfrm>
          <a:prstGeom prst="ellipse">
            <a:avLst/>
          </a:prstGeom>
          <a:solidFill>
            <a:schemeClr val="tx1">
              <a:lumMod val="85000"/>
              <a:lumOff val="15000"/>
            </a:schemeClr>
          </a:solidFill>
          <a:ln w="25400">
            <a:solidFill>
              <a:srgbClr val="0d0d0d"/>
            </a:solidFill>
            <a:round/>
          </a:ln>
        </p:spPr>
        <p:style>
          <a:lnRef idx="0"/>
          <a:fillRef idx="0"/>
          <a:effectRef idx="0"/>
          <a:fontRef idx="minor"/>
        </p:style>
      </p:sp>
      <p:sp>
        <p:nvSpPr>
          <p:cNvPr id="300" name="Oval 77"/>
          <p:cNvSpPr/>
          <p:nvPr/>
        </p:nvSpPr>
        <p:spPr>
          <a:xfrm>
            <a:off x="9691920" y="4763160"/>
            <a:ext cx="163080" cy="163080"/>
          </a:xfrm>
          <a:prstGeom prst="ellipse">
            <a:avLst/>
          </a:prstGeom>
          <a:solidFill>
            <a:schemeClr val="tx1">
              <a:lumMod val="85000"/>
              <a:lumOff val="15000"/>
            </a:schemeClr>
          </a:solidFill>
          <a:ln w="25400">
            <a:solidFill>
              <a:srgbClr val="0d0d0d"/>
            </a:solidFill>
            <a:round/>
          </a:ln>
        </p:spPr>
        <p:style>
          <a:lnRef idx="0"/>
          <a:fillRef idx="0"/>
          <a:effectRef idx="0"/>
          <a:fontRef idx="minor"/>
        </p:style>
      </p:sp>
      <p:sp>
        <p:nvSpPr>
          <p:cNvPr id="301" name="Oval 78"/>
          <p:cNvSpPr/>
          <p:nvPr/>
        </p:nvSpPr>
        <p:spPr>
          <a:xfrm>
            <a:off x="10342800" y="4749480"/>
            <a:ext cx="163080" cy="163080"/>
          </a:xfrm>
          <a:prstGeom prst="ellipse">
            <a:avLst/>
          </a:prstGeom>
          <a:solidFill>
            <a:schemeClr val="tx1">
              <a:lumMod val="85000"/>
              <a:lumOff val="15000"/>
            </a:schemeClr>
          </a:solidFill>
          <a:ln w="25400">
            <a:solidFill>
              <a:srgbClr val="0d0d0d"/>
            </a:solidFill>
            <a:round/>
          </a:ln>
        </p:spPr>
        <p:style>
          <a:lnRef idx="0"/>
          <a:fillRef idx="0"/>
          <a:effectRef idx="0"/>
          <a:fontRef idx="minor"/>
        </p:style>
      </p:sp>
      <p:sp>
        <p:nvSpPr>
          <p:cNvPr id="302" name="Straight Connector 6"/>
          <p:cNvSpPr/>
          <p:nvPr/>
        </p:nvSpPr>
        <p:spPr>
          <a:xfrm>
            <a:off x="7687440" y="4547160"/>
            <a:ext cx="581040" cy="245520"/>
          </a:xfrm>
          <a:prstGeom prst="line">
            <a:avLst/>
          </a:prstGeom>
          <a:ln w="25400">
            <a:solidFill>
              <a:srgbClr val="5b9bd5"/>
            </a:solidFill>
            <a:round/>
          </a:ln>
        </p:spPr>
        <p:style>
          <a:lnRef idx="0"/>
          <a:fillRef idx="0"/>
          <a:effectRef idx="0"/>
          <a:fontRef idx="minor"/>
        </p:style>
      </p:sp>
      <p:sp>
        <p:nvSpPr>
          <p:cNvPr id="303" name="Straight Connector 8"/>
          <p:cNvSpPr/>
          <p:nvPr/>
        </p:nvSpPr>
        <p:spPr>
          <a:xfrm>
            <a:off x="7894080" y="4025160"/>
            <a:ext cx="1146600" cy="720000"/>
          </a:xfrm>
          <a:prstGeom prst="line">
            <a:avLst/>
          </a:prstGeom>
          <a:ln w="25400">
            <a:solidFill>
              <a:srgbClr val="5b9bd5"/>
            </a:solidFill>
            <a:round/>
          </a:ln>
        </p:spPr>
        <p:style>
          <a:lnRef idx="0"/>
          <a:fillRef idx="0"/>
          <a:effectRef idx="0"/>
          <a:fontRef idx="minor"/>
        </p:style>
      </p:sp>
      <p:sp>
        <p:nvSpPr>
          <p:cNvPr id="304" name="Straight Connector 9"/>
          <p:cNvSpPr/>
          <p:nvPr/>
        </p:nvSpPr>
        <p:spPr>
          <a:xfrm>
            <a:off x="8568720" y="3566520"/>
            <a:ext cx="1122840" cy="1126440"/>
          </a:xfrm>
          <a:prstGeom prst="line">
            <a:avLst/>
          </a:prstGeom>
          <a:ln w="25400">
            <a:solidFill>
              <a:srgbClr val="5b9bd5"/>
            </a:solidFill>
            <a:round/>
          </a:ln>
        </p:spPr>
        <p:style>
          <a:lnRef idx="0"/>
          <a:fillRef idx="0"/>
          <a:effectRef idx="0"/>
          <a:fontRef idx="minor"/>
        </p:style>
      </p:sp>
      <p:sp>
        <p:nvSpPr>
          <p:cNvPr id="305" name="Straight Connector 11"/>
          <p:cNvSpPr/>
          <p:nvPr/>
        </p:nvSpPr>
        <p:spPr>
          <a:xfrm>
            <a:off x="9025560" y="3028320"/>
            <a:ext cx="1346400" cy="1630440"/>
          </a:xfrm>
          <a:prstGeom prst="line">
            <a:avLst/>
          </a:prstGeom>
          <a:ln w="25400">
            <a:solidFill>
              <a:srgbClr val="5b9bd5"/>
            </a:solidFill>
            <a:round/>
          </a:ln>
        </p:spPr>
        <p:style>
          <a:lnRef idx="0"/>
          <a:fillRef idx="0"/>
          <a:effectRef idx="0"/>
          <a:fontRef idx="minor"/>
        </p:style>
      </p:sp>
      <p:sp>
        <p:nvSpPr>
          <p:cNvPr id="306" name="Straight Connector 12"/>
          <p:cNvSpPr/>
          <p:nvPr/>
        </p:nvSpPr>
        <p:spPr>
          <a:xfrm>
            <a:off x="9563040" y="2467080"/>
            <a:ext cx="943200" cy="2161800"/>
          </a:xfrm>
          <a:prstGeom prst="line">
            <a:avLst/>
          </a:prstGeom>
          <a:ln w="25400">
            <a:solidFill>
              <a:srgbClr val="5b9bd5"/>
            </a:solidFill>
            <a:round/>
          </a:ln>
        </p:spPr>
        <p:style>
          <a:lnRef idx="0"/>
          <a:fillRef idx="0"/>
          <a:effectRef idx="0"/>
          <a:fontRef idx="minor"/>
        </p:style>
      </p:sp>
      <p:sp>
        <p:nvSpPr>
          <p:cNvPr id="307" name="Oval 79"/>
          <p:cNvSpPr/>
          <p:nvPr/>
        </p:nvSpPr>
        <p:spPr>
          <a:xfrm>
            <a:off x="4097880" y="4077720"/>
            <a:ext cx="176760" cy="187920"/>
          </a:xfrm>
          <a:prstGeom prst="ellipse">
            <a:avLst/>
          </a:prstGeom>
          <a:solidFill>
            <a:schemeClr val="accent1">
              <a:lumMod val="75000"/>
            </a:schemeClr>
          </a:solidFill>
          <a:ln w="25400">
            <a:solidFill>
              <a:srgbClr val="5b9bd5"/>
            </a:solidFill>
            <a:round/>
          </a:ln>
        </p:spPr>
        <p:style>
          <a:lnRef idx="0"/>
          <a:fillRef idx="0"/>
          <a:effectRef idx="0"/>
          <a:fontRef idx="minor"/>
        </p:style>
      </p:sp>
      <p:sp>
        <p:nvSpPr>
          <p:cNvPr id="308" name="Oval 80"/>
          <p:cNvSpPr/>
          <p:nvPr/>
        </p:nvSpPr>
        <p:spPr>
          <a:xfrm>
            <a:off x="4022640" y="4358520"/>
            <a:ext cx="176760" cy="187920"/>
          </a:xfrm>
          <a:prstGeom prst="ellipse">
            <a:avLst/>
          </a:prstGeom>
          <a:solidFill>
            <a:schemeClr val="accent1">
              <a:lumMod val="75000"/>
            </a:schemeClr>
          </a:solidFill>
          <a:ln w="25400">
            <a:solidFill>
              <a:srgbClr val="5b9bd5"/>
            </a:solidFill>
            <a:round/>
          </a:ln>
        </p:spPr>
        <p:style>
          <a:lnRef idx="0"/>
          <a:fillRef idx="0"/>
          <a:effectRef idx="0"/>
          <a:fontRef idx="minor"/>
        </p:style>
      </p:sp>
      <p:sp>
        <p:nvSpPr>
          <p:cNvPr id="309" name="Oval 81"/>
          <p:cNvSpPr/>
          <p:nvPr/>
        </p:nvSpPr>
        <p:spPr>
          <a:xfrm>
            <a:off x="3815640" y="4176360"/>
            <a:ext cx="176760" cy="187920"/>
          </a:xfrm>
          <a:prstGeom prst="ellipse">
            <a:avLst/>
          </a:prstGeom>
          <a:solidFill>
            <a:schemeClr val="accent1">
              <a:lumMod val="75000"/>
            </a:schemeClr>
          </a:solidFill>
          <a:ln w="25400">
            <a:solidFill>
              <a:srgbClr val="5b9bd5"/>
            </a:solidFill>
            <a:round/>
          </a:ln>
        </p:spPr>
        <p:style>
          <a:lnRef idx="0"/>
          <a:fillRef idx="0"/>
          <a:effectRef idx="0"/>
          <a:fontRef idx="minor"/>
        </p:style>
      </p:sp>
      <p:sp>
        <p:nvSpPr>
          <p:cNvPr id="310" name="Oval 82"/>
          <p:cNvSpPr/>
          <p:nvPr/>
        </p:nvSpPr>
        <p:spPr>
          <a:xfrm>
            <a:off x="2713680" y="4146480"/>
            <a:ext cx="163080" cy="163080"/>
          </a:xfrm>
          <a:prstGeom prst="ellipse">
            <a:avLst/>
          </a:prstGeom>
          <a:solidFill>
            <a:srgbClr val="ffc000"/>
          </a:solidFill>
          <a:ln w="25400">
            <a:solidFill>
              <a:srgbClr val="5b9bd5"/>
            </a:solidFill>
            <a:round/>
          </a:ln>
        </p:spPr>
        <p:style>
          <a:lnRef idx="0"/>
          <a:fillRef idx="0"/>
          <a:effectRef idx="0"/>
          <a:fontRef idx="minor"/>
        </p:style>
      </p:sp>
      <p:sp>
        <p:nvSpPr>
          <p:cNvPr id="311" name="Oval 83"/>
          <p:cNvSpPr/>
          <p:nvPr/>
        </p:nvSpPr>
        <p:spPr>
          <a:xfrm>
            <a:off x="2893320" y="4412520"/>
            <a:ext cx="163080" cy="163080"/>
          </a:xfrm>
          <a:prstGeom prst="ellipse">
            <a:avLst/>
          </a:prstGeom>
          <a:solidFill>
            <a:srgbClr val="ffc000"/>
          </a:solidFill>
          <a:ln w="25400">
            <a:solidFill>
              <a:srgbClr val="5b9bd5"/>
            </a:solidFill>
            <a:round/>
          </a:ln>
        </p:spPr>
        <p:style>
          <a:lnRef idx="0"/>
          <a:fillRef idx="0"/>
          <a:effectRef idx="0"/>
          <a:fontRef idx="minor"/>
        </p:style>
      </p:sp>
      <p:sp>
        <p:nvSpPr>
          <p:cNvPr id="312" name="Oval 84"/>
          <p:cNvSpPr/>
          <p:nvPr/>
        </p:nvSpPr>
        <p:spPr>
          <a:xfrm>
            <a:off x="2609640" y="4434840"/>
            <a:ext cx="163080" cy="163080"/>
          </a:xfrm>
          <a:prstGeom prst="ellipse">
            <a:avLst/>
          </a:prstGeom>
          <a:solidFill>
            <a:srgbClr val="ffc000"/>
          </a:solidFill>
          <a:ln w="25400">
            <a:solidFill>
              <a:srgbClr val="5b9bd5"/>
            </a:solidFill>
            <a:round/>
          </a:ln>
        </p:spPr>
        <p:style>
          <a:lnRef idx="0"/>
          <a:fillRef idx="0"/>
          <a:effectRef idx="0"/>
          <a:fontRef idx="minor"/>
        </p:style>
      </p:sp>
      <p:sp>
        <p:nvSpPr>
          <p:cNvPr id="313" name="Equal 2"/>
          <p:cNvSpPr/>
          <p:nvPr/>
        </p:nvSpPr>
        <p:spPr>
          <a:xfrm>
            <a:off x="3136320" y="4146480"/>
            <a:ext cx="556560" cy="400320"/>
          </a:xfrm>
          <a:prstGeom prst="mathEqual">
            <a:avLst>
              <a:gd name="adj1" fmla="val 23520"/>
              <a:gd name="adj2" fmla="val 11760"/>
            </a:avLst>
          </a:prstGeom>
          <a:solidFill>
            <a:srgbClr val="ffffff"/>
          </a:solidFill>
          <a:ln w="25400">
            <a:solidFill>
              <a:srgbClr val="5b9bd5"/>
            </a:solidFill>
            <a:round/>
          </a:ln>
        </p:spPr>
        <p:style>
          <a:lnRef idx="0"/>
          <a:fillRef idx="0"/>
          <a:effectRef idx="0"/>
          <a:fontRef idx="minor"/>
        </p:style>
      </p:sp>
      <p:pic>
        <p:nvPicPr>
          <p:cNvPr id="314" name="Picture 31" descr=""/>
          <p:cNvPicPr/>
          <p:nvPr/>
        </p:nvPicPr>
        <p:blipFill>
          <a:blip r:embed="rId5"/>
          <a:stretch/>
        </p:blipFill>
        <p:spPr>
          <a:xfrm>
            <a:off x="8268840" y="5307120"/>
            <a:ext cx="2017800" cy="822600"/>
          </a:xfrm>
          <a:prstGeom prst="rect">
            <a:avLst/>
          </a:prstGeom>
          <a:ln w="0">
            <a:noFill/>
          </a:ln>
        </p:spPr>
      </p:pic>
      <p:sp>
        <p:nvSpPr>
          <p:cNvPr id="315" name="Not Equal 2"/>
          <p:cNvSpPr/>
          <p:nvPr/>
        </p:nvSpPr>
        <p:spPr>
          <a:xfrm>
            <a:off x="8921880" y="5459040"/>
            <a:ext cx="640800" cy="368640"/>
          </a:xfrm>
          <a:prstGeom prst="mathNotEqual">
            <a:avLst>
              <a:gd name="adj1" fmla="val 23520"/>
              <a:gd name="adj2" fmla="val 6600000"/>
              <a:gd name="adj3" fmla="val 11760"/>
            </a:avLst>
          </a:prstGeom>
          <a:solidFill>
            <a:srgbClr val="ffffff"/>
          </a:solidFill>
          <a:ln w="25400">
            <a:solidFill>
              <a:srgbClr val="5b9bd5"/>
            </a:solidFill>
            <a:round/>
          </a:ln>
        </p:spPr>
        <p:style>
          <a:lnRef idx="0"/>
          <a:fillRef idx="0"/>
          <a:effectRef idx="0"/>
          <a:fontRef idx="minor"/>
        </p:style>
      </p:sp>
      <p:sp>
        <p:nvSpPr>
          <p:cNvPr id="316" name="Oval 85"/>
          <p:cNvSpPr/>
          <p:nvPr/>
        </p:nvSpPr>
        <p:spPr>
          <a:xfrm>
            <a:off x="9610200" y="5794920"/>
            <a:ext cx="176760" cy="187920"/>
          </a:xfrm>
          <a:prstGeom prst="ellipse">
            <a:avLst/>
          </a:prstGeom>
          <a:solidFill>
            <a:schemeClr val="tx1"/>
          </a:solidFill>
          <a:ln w="25400">
            <a:solidFill>
              <a:srgbClr val="000000"/>
            </a:solidFill>
            <a:round/>
          </a:ln>
        </p:spPr>
        <p:style>
          <a:lnRef idx="0"/>
          <a:fillRef idx="0"/>
          <a:effectRef idx="0"/>
          <a:fontRef idx="minor"/>
        </p:style>
      </p:sp>
      <p:sp>
        <p:nvSpPr>
          <p:cNvPr id="317" name="Oval 86"/>
          <p:cNvSpPr/>
          <p:nvPr/>
        </p:nvSpPr>
        <p:spPr>
          <a:xfrm>
            <a:off x="10023480" y="5606280"/>
            <a:ext cx="176760" cy="187920"/>
          </a:xfrm>
          <a:prstGeom prst="ellipse">
            <a:avLst/>
          </a:prstGeom>
          <a:solidFill>
            <a:schemeClr val="tx1"/>
          </a:solidFill>
          <a:ln w="25400">
            <a:solidFill>
              <a:srgbClr val="000000"/>
            </a:solidFill>
            <a:round/>
          </a:ln>
        </p:spPr>
        <p:style>
          <a:lnRef idx="0"/>
          <a:fillRef idx="0"/>
          <a:effectRef idx="0"/>
          <a:fontRef idx="minor"/>
        </p:style>
      </p:sp>
      <p:sp>
        <p:nvSpPr>
          <p:cNvPr id="318" name="Oval 87"/>
          <p:cNvSpPr/>
          <p:nvPr/>
        </p:nvSpPr>
        <p:spPr>
          <a:xfrm>
            <a:off x="9934560" y="5900040"/>
            <a:ext cx="176760" cy="187920"/>
          </a:xfrm>
          <a:prstGeom prst="ellipse">
            <a:avLst/>
          </a:prstGeom>
          <a:solidFill>
            <a:schemeClr val="tx1"/>
          </a:solidFill>
          <a:ln w="25400">
            <a:solidFill>
              <a:srgbClr val="000000"/>
            </a:solidFill>
            <a:round/>
          </a:ln>
        </p:spPr>
        <p:style>
          <a:lnRef idx="0"/>
          <a:fillRef idx="0"/>
          <a:effectRef idx="0"/>
          <a:fontRef idx="minor"/>
        </p:style>
      </p:sp>
      <p:sp>
        <p:nvSpPr>
          <p:cNvPr id="319" name="TextBox 31"/>
          <p:cNvSpPr/>
          <p:nvPr/>
        </p:nvSpPr>
        <p:spPr>
          <a:xfrm>
            <a:off x="2743200" y="5434200"/>
            <a:ext cx="231120" cy="364680"/>
          </a:xfrm>
          <a:prstGeom prst="rect">
            <a:avLst/>
          </a:prstGeom>
          <a:noFill/>
          <a:ln w="12700">
            <a:noFill/>
          </a:ln>
        </p:spPr>
        <p:style>
          <a:lnRef idx="0"/>
          <a:fillRef idx="0"/>
          <a:effectRef idx="0"/>
          <a:fontRef idx="minor"/>
        </p:style>
        <p:txBody>
          <a:bodyPr numCol="1" spcCol="38160" wrap="none" horzOverflow="overflow" vertOverflow="overflow" lIns="45720" rIns="45720" tIns="45000" bIns="45000" anchor="t">
            <a:spAutoFit/>
          </a:bodyPr>
          <a:p>
            <a:pPr>
              <a:lnSpc>
                <a:spcPct val="100000"/>
              </a:lnSpc>
              <a:buNone/>
              <a:tabLst>
                <a:tab algn="l" pos="0"/>
              </a:tabLst>
            </a:pPr>
            <a:r>
              <a:rPr b="0" lang="en-GB" sz="1800" spc="-1" strike="noStrike">
                <a:solidFill>
                  <a:srgbClr val="000000"/>
                </a:solidFill>
                <a:latin typeface="Calibri"/>
                <a:ea typeface="Calibri"/>
              </a:rPr>
              <a:t>p</a:t>
            </a:r>
            <a:endParaRPr b="0" i="1" lang="en-GB" sz="1800" spc="-1" strike="noStrike">
              <a:latin typeface="Noto Sans"/>
            </a:endParaRPr>
          </a:p>
        </p:txBody>
      </p:sp>
      <p:sp>
        <p:nvSpPr>
          <p:cNvPr id="320" name="Straight Arrow Connector 5"/>
          <p:cNvSpPr/>
          <p:nvPr/>
        </p:nvSpPr>
        <p:spPr>
          <a:xfrm flipV="1">
            <a:off x="3136320" y="5495040"/>
            <a:ext cx="360" cy="298440"/>
          </a:xfrm>
          <a:custGeom>
            <a:avLst/>
            <a:gdLst/>
            <a:ahLst/>
            <a:rect l="l" t="t" r="r" b="b"/>
            <a:pathLst>
              <a:path w="21600" h="21600">
                <a:moveTo>
                  <a:pt x="0" y="0"/>
                </a:moveTo>
                <a:lnTo>
                  <a:pt x="21600" y="21600"/>
                </a:lnTo>
              </a:path>
            </a:pathLst>
          </a:custGeom>
          <a:noFill/>
          <a:ln w="57150">
            <a:solidFill>
              <a:srgbClr val="5b9bd5"/>
            </a:solidFill>
            <a:round/>
            <a:tailEnd len="med" type="triangle" w="med"/>
          </a:ln>
        </p:spPr>
        <p:style>
          <a:lnRef idx="0"/>
          <a:fillRef idx="0"/>
          <a:effectRef idx="0"/>
          <a:fontRef idx="minor"/>
        </p:style>
      </p:sp>
      <p:sp>
        <p:nvSpPr>
          <p:cNvPr id="321" name="Oval 88"/>
          <p:cNvSpPr/>
          <p:nvPr/>
        </p:nvSpPr>
        <p:spPr>
          <a:xfrm>
            <a:off x="10172160" y="5714280"/>
            <a:ext cx="176760" cy="187920"/>
          </a:xfrm>
          <a:prstGeom prst="ellipse">
            <a:avLst/>
          </a:prstGeom>
          <a:solidFill>
            <a:schemeClr val="tx1"/>
          </a:solidFill>
          <a:ln w="25400">
            <a:solidFill>
              <a:srgbClr val="000000"/>
            </a:solidFill>
            <a:round/>
          </a:ln>
        </p:spPr>
        <p:style>
          <a:lnRef idx="0"/>
          <a:fillRef idx="0"/>
          <a:effectRef idx="0"/>
          <a:fontRef idx="minor"/>
        </p:style>
      </p:sp>
      <p:sp>
        <p:nvSpPr>
          <p:cNvPr id="322" name="TextBox 32"/>
          <p:cNvSpPr/>
          <p:nvPr/>
        </p:nvSpPr>
        <p:spPr>
          <a:xfrm>
            <a:off x="3314160" y="5457240"/>
            <a:ext cx="463320" cy="364680"/>
          </a:xfrm>
          <a:prstGeom prst="rect">
            <a:avLst/>
          </a:prstGeom>
          <a:noFill/>
          <a:ln w="12700">
            <a:noFill/>
          </a:ln>
        </p:spPr>
        <p:style>
          <a:lnRef idx="0"/>
          <a:fillRef idx="0"/>
          <a:effectRef idx="0"/>
          <a:fontRef idx="minor"/>
        </p:style>
        <p:txBody>
          <a:bodyPr numCol="1" spcCol="38160" horzOverflow="overflow" vertOverflow="overflow" lIns="45720" rIns="45720" tIns="45000" bIns="45000" anchor="t">
            <a:spAutoFit/>
          </a:bodyPr>
          <a:p>
            <a:pPr>
              <a:lnSpc>
                <a:spcPct val="100000"/>
              </a:lnSpc>
              <a:buNone/>
              <a:tabLst>
                <a:tab algn="l" pos="0"/>
              </a:tabLst>
            </a:pPr>
            <a:r>
              <a:rPr b="0" i="1" lang="en-GB" sz="1800" spc="-1" strike="noStrike">
                <a:solidFill>
                  <a:srgbClr val="000000"/>
                </a:solidFill>
                <a:latin typeface="Calibri"/>
                <a:ea typeface="Calibri"/>
              </a:rPr>
              <a:t>H</a:t>
            </a:r>
            <a:r>
              <a:rPr b="0" lang="en-GB" sz="1800" spc="-1" strike="noStrike">
                <a:solidFill>
                  <a:srgbClr val="000000"/>
                </a:solidFill>
                <a:latin typeface="Calibri"/>
                <a:ea typeface="Calibri"/>
              </a:rPr>
              <a:t> </a:t>
            </a:r>
            <a:endParaRPr b="0" i="1" lang="en-GB" sz="1800" spc="-1" strike="noStrike">
              <a:latin typeface="Noto Sans"/>
            </a:endParaRPr>
          </a:p>
        </p:txBody>
      </p:sp>
      <p:sp>
        <p:nvSpPr>
          <p:cNvPr id="323" name="Straight Arrow Connector 6"/>
          <p:cNvSpPr/>
          <p:nvPr/>
        </p:nvSpPr>
        <p:spPr>
          <a:xfrm>
            <a:off x="3676680" y="5508000"/>
            <a:ext cx="16200" cy="317880"/>
          </a:xfrm>
          <a:custGeom>
            <a:avLst/>
            <a:gdLst/>
            <a:ahLst/>
            <a:rect l="l" t="t" r="r" b="b"/>
            <a:pathLst>
              <a:path w="21600" h="21600">
                <a:moveTo>
                  <a:pt x="0" y="0"/>
                </a:moveTo>
                <a:lnTo>
                  <a:pt x="21600" y="21600"/>
                </a:lnTo>
              </a:path>
            </a:pathLst>
          </a:custGeom>
          <a:noFill/>
          <a:ln w="53975">
            <a:solidFill>
              <a:srgbClr val="5b9bd5"/>
            </a:solidFill>
            <a:round/>
            <a:tailEnd len="med" type="triangle" w="med"/>
          </a:ln>
        </p:spPr>
        <p:style>
          <a:lnRef idx="0"/>
          <a:fillRef idx="0"/>
          <a:effectRef idx="0"/>
          <a:fontRef idx="minor"/>
        </p:style>
      </p:sp>
      <p:sp>
        <p:nvSpPr>
          <p:cNvPr id="324" name="TextBox 33"/>
          <p:cNvSpPr/>
          <p:nvPr/>
        </p:nvSpPr>
        <p:spPr>
          <a:xfrm>
            <a:off x="10479240" y="2820240"/>
            <a:ext cx="231120" cy="364680"/>
          </a:xfrm>
          <a:prstGeom prst="rect">
            <a:avLst/>
          </a:prstGeom>
          <a:noFill/>
          <a:ln w="12700">
            <a:noFill/>
          </a:ln>
        </p:spPr>
        <p:style>
          <a:lnRef idx="0"/>
          <a:fillRef idx="0"/>
          <a:effectRef idx="0"/>
          <a:fontRef idx="minor"/>
        </p:style>
        <p:txBody>
          <a:bodyPr numCol="1" spcCol="38160" wrap="none" horzOverflow="overflow" vertOverflow="overflow" lIns="45720" rIns="45720" tIns="45000" bIns="45000" anchor="t">
            <a:spAutoFit/>
          </a:bodyPr>
          <a:p>
            <a:pPr>
              <a:lnSpc>
                <a:spcPct val="100000"/>
              </a:lnSpc>
              <a:buNone/>
              <a:tabLst>
                <a:tab algn="l" pos="0"/>
              </a:tabLst>
            </a:pPr>
            <a:r>
              <a:rPr b="0" lang="en-GB" sz="1800" spc="-1" strike="noStrike">
                <a:solidFill>
                  <a:srgbClr val="000000"/>
                </a:solidFill>
                <a:latin typeface="Calibri"/>
                <a:ea typeface="Calibri"/>
              </a:rPr>
              <a:t>p</a:t>
            </a:r>
            <a:endParaRPr b="0" i="1" lang="en-GB" sz="1800" spc="-1" strike="noStrike">
              <a:latin typeface="Noto Sans"/>
            </a:endParaRPr>
          </a:p>
        </p:txBody>
      </p:sp>
      <p:sp>
        <p:nvSpPr>
          <p:cNvPr id="325" name="Straight Arrow Connector 7"/>
          <p:cNvSpPr/>
          <p:nvPr/>
        </p:nvSpPr>
        <p:spPr>
          <a:xfrm>
            <a:off x="10845720" y="2843640"/>
            <a:ext cx="3960" cy="316440"/>
          </a:xfrm>
          <a:custGeom>
            <a:avLst/>
            <a:gdLst/>
            <a:ahLst/>
            <a:rect l="l" t="t" r="r" b="b"/>
            <a:pathLst>
              <a:path w="21600" h="21600">
                <a:moveTo>
                  <a:pt x="0" y="0"/>
                </a:moveTo>
                <a:lnTo>
                  <a:pt x="21600" y="21600"/>
                </a:lnTo>
              </a:path>
            </a:pathLst>
          </a:custGeom>
          <a:noFill/>
          <a:ln w="50800">
            <a:solidFill>
              <a:srgbClr val="5b9bd5"/>
            </a:solidFill>
            <a:round/>
            <a:tailEnd len="med" type="triangle" w="med"/>
          </a:ln>
        </p:spPr>
        <p:style>
          <a:lnRef idx="0"/>
          <a:fillRef idx="0"/>
          <a:effectRef idx="0"/>
          <a:fontRef idx="minor"/>
        </p:style>
      </p:sp>
      <p:sp>
        <p:nvSpPr>
          <p:cNvPr id="326" name="TextBox 34"/>
          <p:cNvSpPr/>
          <p:nvPr/>
        </p:nvSpPr>
        <p:spPr>
          <a:xfrm>
            <a:off x="11050200" y="2843640"/>
            <a:ext cx="463320" cy="364680"/>
          </a:xfrm>
          <a:prstGeom prst="rect">
            <a:avLst/>
          </a:prstGeom>
          <a:noFill/>
          <a:ln w="12700">
            <a:noFill/>
          </a:ln>
        </p:spPr>
        <p:style>
          <a:lnRef idx="0"/>
          <a:fillRef idx="0"/>
          <a:effectRef idx="0"/>
          <a:fontRef idx="minor"/>
        </p:style>
        <p:txBody>
          <a:bodyPr numCol="1" spcCol="38160" horzOverflow="overflow" vertOverflow="overflow" lIns="45720" rIns="45720" tIns="45000" bIns="45000" anchor="t">
            <a:spAutoFit/>
          </a:bodyPr>
          <a:p>
            <a:pPr>
              <a:lnSpc>
                <a:spcPct val="100000"/>
              </a:lnSpc>
              <a:buNone/>
              <a:tabLst>
                <a:tab algn="l" pos="0"/>
              </a:tabLst>
            </a:pPr>
            <a:r>
              <a:rPr b="0" i="1" lang="en-GB" sz="1800" spc="-1" strike="noStrike">
                <a:solidFill>
                  <a:srgbClr val="000000"/>
                </a:solidFill>
                <a:latin typeface="Calibri"/>
                <a:ea typeface="Calibri"/>
              </a:rPr>
              <a:t>H</a:t>
            </a:r>
            <a:r>
              <a:rPr b="0" lang="en-GB" sz="1800" spc="-1" strike="noStrike">
                <a:solidFill>
                  <a:srgbClr val="000000"/>
                </a:solidFill>
                <a:latin typeface="Calibri"/>
                <a:ea typeface="Calibri"/>
              </a:rPr>
              <a:t> </a:t>
            </a:r>
            <a:endParaRPr b="0" i="1" lang="en-GB" sz="1800" spc="-1" strike="noStrike">
              <a:latin typeface="Noto Sans"/>
            </a:endParaRPr>
          </a:p>
        </p:txBody>
      </p:sp>
      <p:sp>
        <p:nvSpPr>
          <p:cNvPr id="327" name="Straight Arrow Connector 8"/>
          <p:cNvSpPr/>
          <p:nvPr/>
        </p:nvSpPr>
        <p:spPr>
          <a:xfrm flipV="1">
            <a:off x="11514240" y="2785680"/>
            <a:ext cx="360" cy="425880"/>
          </a:xfrm>
          <a:custGeom>
            <a:avLst/>
            <a:gdLst/>
            <a:ahLst/>
            <a:rect l="l" t="t" r="r" b="b"/>
            <a:pathLst>
              <a:path w="21600" h="21600">
                <a:moveTo>
                  <a:pt x="0" y="0"/>
                </a:moveTo>
                <a:lnTo>
                  <a:pt x="21600" y="21600"/>
                </a:lnTo>
              </a:path>
            </a:pathLst>
          </a:custGeom>
          <a:noFill/>
          <a:ln w="66675">
            <a:solidFill>
              <a:srgbClr val="5b9bd5"/>
            </a:solidFill>
            <a:round/>
            <a:tailEnd len="med" type="triangle" w="med"/>
          </a:ln>
        </p:spPr>
        <p:style>
          <a:lnRef idx="0"/>
          <a:fillRef idx="0"/>
          <a:effectRef idx="0"/>
          <a:fontRef idx="minor"/>
        </p:style>
      </p:sp>
      <p:sp>
        <p:nvSpPr>
          <p:cNvPr id="328" name="TextBox 35"/>
          <p:cNvSpPr/>
          <p:nvPr/>
        </p:nvSpPr>
        <p:spPr>
          <a:xfrm>
            <a:off x="10595160" y="5434200"/>
            <a:ext cx="1428120" cy="639000"/>
          </a:xfrm>
          <a:prstGeom prst="rect">
            <a:avLst/>
          </a:prstGeom>
          <a:noFill/>
          <a:ln w="12700">
            <a:noFill/>
          </a:ln>
        </p:spPr>
        <p:style>
          <a:lnRef idx="0"/>
          <a:fillRef idx="0"/>
          <a:effectRef idx="0"/>
          <a:fontRef idx="minor"/>
        </p:style>
        <p:txBody>
          <a:bodyPr numCol="1" spcCol="38160" horzOverflow="overflow" vertOverflow="overflow" lIns="45720" rIns="45720" tIns="45000" bIns="45000" anchor="t">
            <a:spAutoFit/>
          </a:bodyPr>
          <a:p>
            <a:pPr>
              <a:lnSpc>
                <a:spcPct val="100000"/>
              </a:lnSpc>
              <a:buNone/>
              <a:tabLst>
                <a:tab algn="l" pos="0"/>
              </a:tabLst>
            </a:pPr>
            <a:r>
              <a:rPr b="0" lang="en-GB" sz="1800" spc="-1" strike="noStrike">
                <a:solidFill>
                  <a:srgbClr val="000000"/>
                </a:solidFill>
                <a:latin typeface="Arial"/>
                <a:ea typeface="Calibri"/>
              </a:rPr>
              <a:t>orange v blueck</a:t>
            </a:r>
            <a:endParaRPr b="0" i="1" lang="en-GB" sz="1800" spc="-1" strike="noStrike">
              <a:latin typeface="Noto Sans"/>
            </a:endParaRPr>
          </a:p>
        </p:txBody>
      </p:sp>
      <p:sp>
        <p:nvSpPr>
          <p:cNvPr id="329" name="TextBox 36"/>
          <p:cNvSpPr/>
          <p:nvPr/>
        </p:nvSpPr>
        <p:spPr>
          <a:xfrm>
            <a:off x="4142880" y="4769640"/>
            <a:ext cx="1428120" cy="639000"/>
          </a:xfrm>
          <a:prstGeom prst="rect">
            <a:avLst/>
          </a:prstGeom>
          <a:noFill/>
          <a:ln w="12700">
            <a:noFill/>
          </a:ln>
        </p:spPr>
        <p:style>
          <a:lnRef idx="0"/>
          <a:fillRef idx="0"/>
          <a:effectRef idx="0"/>
          <a:fontRef idx="minor"/>
        </p:style>
        <p:txBody>
          <a:bodyPr numCol="1" spcCol="38160" horzOverflow="overflow" vertOverflow="overflow" lIns="45720" rIns="45720" tIns="45000" bIns="45000" anchor="t">
            <a:spAutoFit/>
          </a:bodyPr>
          <a:p>
            <a:pPr>
              <a:lnSpc>
                <a:spcPct val="100000"/>
              </a:lnSpc>
              <a:buNone/>
              <a:tabLst>
                <a:tab algn="l" pos="0"/>
              </a:tabLst>
            </a:pPr>
            <a:r>
              <a:rPr b="0" lang="en-GB" sz="1800" spc="-1" strike="noStrike">
                <a:solidFill>
                  <a:srgbClr val="000000"/>
                </a:solidFill>
                <a:latin typeface="Arial"/>
                <a:ea typeface="Calibri"/>
              </a:rPr>
              <a:t>orange v blue</a:t>
            </a:r>
            <a:endParaRPr b="0" i="1" lang="en-GB" sz="1800" spc="-1" strike="noStrike">
              <a:latin typeface="Noto Sans"/>
            </a:endParaRPr>
          </a:p>
        </p:txBody>
      </p:sp>
      <p:sp>
        <p:nvSpPr>
          <p:cNvPr id="330" name=""/>
          <p:cNvSpPr/>
          <p:nvPr/>
        </p:nvSpPr>
        <p:spPr>
          <a:xfrm>
            <a:off x="3060000" y="3420000"/>
            <a:ext cx="359640" cy="13352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GB" sz="7200" spc="-1" strike="noStrike">
                <a:latin typeface="Noto Sans"/>
              </a:rPr>
              <a:t>~</a:t>
            </a:r>
            <a:endParaRPr b="0" i="1" lang="en-GB" sz="7200" spc="-1" strike="noStrike">
              <a:latin typeface="Noto Sans"/>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1" name="image2.jpeg 15" descr=""/>
          <p:cNvPicPr/>
          <p:nvPr/>
        </p:nvPicPr>
        <p:blipFill>
          <a:blip r:embed="rId1"/>
          <a:stretch/>
        </p:blipFill>
        <p:spPr>
          <a:xfrm>
            <a:off x="323640" y="6104520"/>
            <a:ext cx="7363440" cy="510480"/>
          </a:xfrm>
          <a:prstGeom prst="rect">
            <a:avLst/>
          </a:prstGeom>
          <a:ln w="12700">
            <a:noFill/>
          </a:ln>
        </p:spPr>
      </p:pic>
      <p:pic>
        <p:nvPicPr>
          <p:cNvPr id="332" name="Picture 19" descr=""/>
          <p:cNvPicPr/>
          <p:nvPr/>
        </p:nvPicPr>
        <p:blipFill>
          <a:blip r:embed="rId2"/>
          <a:stretch/>
        </p:blipFill>
        <p:spPr>
          <a:xfrm>
            <a:off x="9204840" y="0"/>
            <a:ext cx="2986560" cy="1352880"/>
          </a:xfrm>
          <a:prstGeom prst="rect">
            <a:avLst/>
          </a:prstGeom>
          <a:ln w="0">
            <a:noFill/>
          </a:ln>
        </p:spPr>
      </p:pic>
      <p:pic>
        <p:nvPicPr>
          <p:cNvPr id="333" name="Picture 20" descr=""/>
          <p:cNvPicPr/>
          <p:nvPr/>
        </p:nvPicPr>
        <p:blipFill>
          <a:blip r:embed="rId3"/>
          <a:stretch/>
        </p:blipFill>
        <p:spPr>
          <a:xfrm>
            <a:off x="0" y="0"/>
            <a:ext cx="1499040" cy="1267200"/>
          </a:xfrm>
          <a:prstGeom prst="rect">
            <a:avLst/>
          </a:prstGeom>
          <a:ln w="0">
            <a:noFill/>
          </a:ln>
        </p:spPr>
      </p:pic>
      <p:pic>
        <p:nvPicPr>
          <p:cNvPr id="334" name="Picture 21" descr=""/>
          <p:cNvPicPr/>
          <p:nvPr/>
        </p:nvPicPr>
        <p:blipFill>
          <a:blip r:embed="rId4"/>
          <a:stretch/>
        </p:blipFill>
        <p:spPr>
          <a:xfrm>
            <a:off x="850680" y="1260000"/>
            <a:ext cx="4189320" cy="4732560"/>
          </a:xfrm>
          <a:prstGeom prst="rect">
            <a:avLst/>
          </a:prstGeom>
          <a:ln w="0">
            <a:noFill/>
          </a:ln>
        </p:spPr>
      </p:pic>
      <p:pic>
        <p:nvPicPr>
          <p:cNvPr id="335" name="Picture 49" descr=""/>
          <p:cNvPicPr/>
          <p:nvPr/>
        </p:nvPicPr>
        <p:blipFill>
          <a:blip r:embed="rId5"/>
          <a:stretch/>
        </p:blipFill>
        <p:spPr>
          <a:xfrm>
            <a:off x="5522400" y="1260000"/>
            <a:ext cx="4737600" cy="4721040"/>
          </a:xfrm>
          <a:prstGeom prst="rect">
            <a:avLst/>
          </a:prstGeom>
          <a:ln w="0">
            <a:noFill/>
          </a:ln>
        </p:spPr>
      </p:pic>
      <p:sp>
        <p:nvSpPr>
          <p:cNvPr id="336" name="TextBox 12"/>
          <p:cNvSpPr/>
          <p:nvPr/>
        </p:nvSpPr>
        <p:spPr>
          <a:xfrm>
            <a:off x="1868400" y="633960"/>
            <a:ext cx="8530560" cy="364680"/>
          </a:xfrm>
          <a:prstGeom prst="rect">
            <a:avLst/>
          </a:prstGeom>
          <a:noFill/>
          <a:ln w="12700">
            <a:noFill/>
          </a:ln>
        </p:spPr>
        <p:style>
          <a:lnRef idx="0"/>
          <a:fillRef idx="0"/>
          <a:effectRef idx="0"/>
          <a:fontRef idx="minor"/>
        </p:style>
        <p:txBody>
          <a:bodyPr numCol="1" spcCol="38160" horzOverflow="overflow" vertOverflow="overflow" lIns="45720" rIns="45720" tIns="45000" bIns="45000" anchor="t">
            <a:spAutoFit/>
          </a:bodyPr>
          <a:p>
            <a:pPr>
              <a:lnSpc>
                <a:spcPct val="100000"/>
              </a:lnSpc>
              <a:buNone/>
              <a:tabLst>
                <a:tab algn="l" pos="0"/>
              </a:tabLst>
            </a:pPr>
            <a:r>
              <a:rPr b="0" lang="en-GB" sz="1800" spc="-1" strike="noStrike">
                <a:solidFill>
                  <a:srgbClr val="000000"/>
                </a:solidFill>
                <a:latin typeface="Arial"/>
                <a:ea typeface="Calibri"/>
              </a:rPr>
              <a:t>Sci fi data being run on an NHS computer using Excel</a:t>
            </a:r>
            <a:endParaRPr b="0" i="1" lang="en-GB" sz="1800" spc="-1" strike="noStrike">
              <a:latin typeface="Noto Sans"/>
            </a:endParaRPr>
          </a:p>
        </p:txBody>
      </p:sp>
      <p:pic>
        <p:nvPicPr>
          <p:cNvPr id="337" name="" descr=""/>
          <p:cNvPicPr/>
          <p:nvPr/>
        </p:nvPicPr>
        <p:blipFill>
          <a:blip r:embed="rId6"/>
          <a:stretch/>
        </p:blipFill>
        <p:spPr>
          <a:xfrm>
            <a:off x="10287720" y="5728320"/>
            <a:ext cx="1904760" cy="113004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8" name="image2.jpeg 8" descr=""/>
          <p:cNvPicPr/>
          <p:nvPr/>
        </p:nvPicPr>
        <p:blipFill>
          <a:blip r:embed="rId1"/>
          <a:stretch/>
        </p:blipFill>
        <p:spPr>
          <a:xfrm>
            <a:off x="323640" y="6104520"/>
            <a:ext cx="7363440" cy="510480"/>
          </a:xfrm>
          <a:prstGeom prst="rect">
            <a:avLst/>
          </a:prstGeom>
          <a:ln w="12700">
            <a:noFill/>
          </a:ln>
        </p:spPr>
      </p:pic>
      <p:sp>
        <p:nvSpPr>
          <p:cNvPr id="339" name="Rectangle 6"/>
          <p:cNvSpPr/>
          <p:nvPr/>
        </p:nvSpPr>
        <p:spPr>
          <a:xfrm>
            <a:off x="108360" y="1191240"/>
            <a:ext cx="12255480" cy="4715640"/>
          </a:xfrm>
          <a:prstGeom prst="rect">
            <a:avLst/>
          </a:prstGeom>
          <a:noFill/>
          <a:ln w="0">
            <a:noFill/>
          </a:ln>
        </p:spPr>
        <p:style>
          <a:lnRef idx="0"/>
          <a:fillRef idx="0"/>
          <a:effectRef idx="0"/>
          <a:fontRef idx="minor"/>
        </p:style>
        <p:txBody>
          <a:bodyPr lIns="90000" rIns="90000" tIns="45000" bIns="45000" anchor="t">
            <a:spAutoFit/>
          </a:bodyPr>
          <a:p>
            <a:pPr>
              <a:lnSpc>
                <a:spcPct val="107000"/>
              </a:lnSpc>
              <a:spcAft>
                <a:spcPts val="799"/>
              </a:spcAft>
              <a:buNone/>
              <a:tabLst>
                <a:tab algn="l" pos="0"/>
              </a:tabLst>
            </a:pPr>
            <a:r>
              <a:rPr b="1" lang="en-GB" sz="1600" spc="-1" strike="noStrike">
                <a:solidFill>
                  <a:srgbClr val="000000"/>
                </a:solidFill>
                <a:latin typeface="Arial"/>
                <a:ea typeface="Calibri"/>
              </a:rPr>
              <a:t>Methods</a:t>
            </a:r>
            <a:endParaRPr b="0" i="1" lang="en-GB" sz="1600" spc="-1" strike="noStrike">
              <a:latin typeface="Noto Sans"/>
            </a:endParaRPr>
          </a:p>
          <a:p>
            <a:pPr>
              <a:lnSpc>
                <a:spcPct val="100000"/>
              </a:lnSpc>
              <a:spcAft>
                <a:spcPts val="799"/>
              </a:spcAft>
              <a:buNone/>
              <a:tabLst>
                <a:tab algn="l" pos="0"/>
              </a:tabLst>
            </a:pPr>
            <a:r>
              <a:rPr b="1" lang="en-GB" sz="1600" spc="-1" strike="noStrike">
                <a:solidFill>
                  <a:srgbClr val="000000"/>
                </a:solidFill>
                <a:latin typeface="Arial"/>
                <a:ea typeface="Calibri"/>
              </a:rPr>
              <a:t>1. </a:t>
            </a:r>
            <a:r>
              <a:rPr b="0" lang="en-GB" sz="1600" spc="-1" strike="noStrike">
                <a:solidFill>
                  <a:srgbClr val="000000"/>
                </a:solidFill>
                <a:latin typeface="Arial"/>
                <a:ea typeface="Calibri"/>
              </a:rPr>
              <a:t>Split complete log-log report estimates from open source data e.g. restrained persons per month vs bed-days per month, into alternate halves E “even” and O “odd” going out from origin. This “toy” diagram uses science fiction character height vs mass. </a:t>
            </a:r>
            <a:endParaRPr b="0" i="1" lang="en-GB" sz="1600" spc="-1" strike="noStrike">
              <a:latin typeface="Noto Sans"/>
            </a:endParaRPr>
          </a:p>
          <a:p>
            <a:pPr>
              <a:lnSpc>
                <a:spcPct val="100000"/>
              </a:lnSpc>
              <a:spcAft>
                <a:spcPts val="799"/>
              </a:spcAft>
              <a:buNone/>
              <a:tabLst>
                <a:tab algn="l" pos="0"/>
              </a:tabLst>
            </a:pPr>
            <a:r>
              <a:rPr b="1" lang="en-GB" sz="1600" spc="-1" strike="noStrike">
                <a:solidFill>
                  <a:srgbClr val="000000"/>
                </a:solidFill>
                <a:latin typeface="Arial"/>
                <a:ea typeface="Calibri"/>
              </a:rPr>
              <a:t>2</a:t>
            </a:r>
            <a:r>
              <a:rPr b="0" lang="en-GB" sz="1600" spc="-1" strike="noStrike">
                <a:solidFill>
                  <a:srgbClr val="000000"/>
                </a:solidFill>
                <a:latin typeface="Arial"/>
                <a:ea typeface="Calibri"/>
              </a:rPr>
              <a:t>. Count probability p(E~O) that E and O are similar using Mann-Whitney U test; p(E~O) tends to 1.0 for similar E and O. </a:t>
            </a:r>
            <a:endParaRPr b="0" i="1" lang="en-GB" sz="1600" spc="-1" strike="noStrike">
              <a:latin typeface="Noto Sans"/>
            </a:endParaRPr>
          </a:p>
          <a:p>
            <a:pPr>
              <a:lnSpc>
                <a:spcPct val="100000"/>
              </a:lnSpc>
              <a:spcAft>
                <a:spcPts val="799"/>
              </a:spcAft>
              <a:buNone/>
              <a:tabLst>
                <a:tab algn="l" pos="0"/>
              </a:tabLst>
            </a:pPr>
            <a:r>
              <a:rPr b="1" lang="en-GB" sz="1600" spc="-1" strike="noStrike">
                <a:solidFill>
                  <a:srgbClr val="000000"/>
                </a:solidFill>
                <a:latin typeface="Arial"/>
                <a:ea typeface="Calibri"/>
              </a:rPr>
              <a:t>3. </a:t>
            </a:r>
            <a:r>
              <a:rPr b="0" lang="en-GB" sz="1600" spc="-1" strike="noStrike">
                <a:solidFill>
                  <a:srgbClr val="000000"/>
                </a:solidFill>
                <a:latin typeface="Arial"/>
                <a:ea typeface="Calibri"/>
              </a:rPr>
              <a:t>Calculate h(E~O) information as –log(p(E~O)), tending to 0.0 for large similar E and O being “unsurprisingly” similar.</a:t>
            </a:r>
            <a:endParaRPr b="0" i="1" lang="en-GB" sz="1600" spc="-1" strike="noStrike">
              <a:latin typeface="Noto Sans"/>
            </a:endParaRPr>
          </a:p>
          <a:p>
            <a:pPr>
              <a:lnSpc>
                <a:spcPct val="100000"/>
              </a:lnSpc>
              <a:spcAft>
                <a:spcPts val="799"/>
              </a:spcAft>
              <a:buNone/>
              <a:tabLst>
                <a:tab algn="l" pos="0"/>
              </a:tabLst>
            </a:pPr>
            <a:r>
              <a:rPr b="1" lang="en-GB" sz="1600" spc="-1" strike="noStrike">
                <a:solidFill>
                  <a:srgbClr val="000000"/>
                </a:solidFill>
                <a:latin typeface="Arial"/>
                <a:ea typeface="Calibri"/>
              </a:rPr>
              <a:t>4. </a:t>
            </a:r>
            <a:r>
              <a:rPr b="0" lang="en-GB" sz="1600" spc="-1" strike="noStrike">
                <a:solidFill>
                  <a:srgbClr val="000000"/>
                </a:solidFill>
                <a:latin typeface="Arial"/>
                <a:ea typeface="Calibri"/>
              </a:rPr>
              <a:t>Construct a noisy odd group “NO” made of O mixed with estimates from incomplete reporters, e.g. The largest character, </a:t>
            </a:r>
            <a:endParaRPr b="0" i="1" lang="en-GB" sz="1600" spc="-1" strike="noStrike">
              <a:latin typeface="Noto Sans"/>
            </a:endParaRPr>
          </a:p>
          <a:p>
            <a:pPr>
              <a:lnSpc>
                <a:spcPct val="100000"/>
              </a:lnSpc>
              <a:spcAft>
                <a:spcPts val="799"/>
              </a:spcAft>
              <a:buNone/>
              <a:tabLst>
                <a:tab algn="l" pos="0"/>
              </a:tabLst>
            </a:pPr>
            <a:r>
              <a:rPr b="0" lang="en-GB" sz="1600" spc="-1" strike="noStrike">
                <a:solidFill>
                  <a:srgbClr val="000000"/>
                </a:solidFill>
                <a:latin typeface="Arial"/>
                <a:ea typeface="Calibri"/>
              </a:rPr>
              <a:t>from a desert planet, reports mass of 1kg despite her height/depth of 2^8.6m, around 430cm, counting tentacles.</a:t>
            </a:r>
            <a:endParaRPr b="0" i="1" lang="en-GB" sz="1600" spc="-1" strike="noStrike">
              <a:latin typeface="Noto Sans"/>
            </a:endParaRPr>
          </a:p>
          <a:p>
            <a:pPr>
              <a:lnSpc>
                <a:spcPct val="100000"/>
              </a:lnSpc>
              <a:spcAft>
                <a:spcPts val="799"/>
              </a:spcAft>
              <a:buNone/>
              <a:tabLst>
                <a:tab algn="l" pos="0"/>
              </a:tabLst>
            </a:pPr>
            <a:r>
              <a:rPr b="1" lang="en-GB" sz="1600" spc="-1" strike="noStrike">
                <a:solidFill>
                  <a:srgbClr val="000000"/>
                </a:solidFill>
                <a:latin typeface="Arial"/>
                <a:ea typeface="Calibri"/>
              </a:rPr>
              <a:t>5. </a:t>
            </a:r>
            <a:r>
              <a:rPr b="0" lang="en-GB" sz="1600" spc="-1" strike="noStrike">
                <a:solidFill>
                  <a:srgbClr val="000000"/>
                </a:solidFill>
                <a:latin typeface="Arial"/>
                <a:ea typeface="Calibri"/>
              </a:rPr>
              <a:t>Calculate h(E~NO) information, approaching high values as incomplete reporters make E seem falsely surprising.</a:t>
            </a:r>
            <a:endParaRPr b="0" i="1" lang="en-GB" sz="1600" spc="-1" strike="noStrike">
              <a:latin typeface="Noto Sans"/>
            </a:endParaRPr>
          </a:p>
          <a:p>
            <a:pPr>
              <a:lnSpc>
                <a:spcPct val="107000"/>
              </a:lnSpc>
              <a:spcAft>
                <a:spcPts val="799"/>
              </a:spcAft>
              <a:buNone/>
              <a:tabLst>
                <a:tab algn="l" pos="0"/>
              </a:tabLst>
            </a:pPr>
            <a:r>
              <a:rPr b="1" lang="en-GB" sz="1600" spc="-1" strike="noStrike">
                <a:solidFill>
                  <a:srgbClr val="000000"/>
                </a:solidFill>
                <a:latin typeface="Arial"/>
                <a:ea typeface="Calibri"/>
              </a:rPr>
              <a:t>6. </a:t>
            </a:r>
            <a:r>
              <a:rPr b="0" lang="en-GB" sz="1600" spc="-1" strike="noStrike">
                <a:solidFill>
                  <a:srgbClr val="000000"/>
                </a:solidFill>
                <a:latin typeface="Arial"/>
                <a:ea typeface="Calibri"/>
              </a:rPr>
              <a:t>L-test is the proportional increase in h(E~O) due to disinformative noise in h(E~NO) :</a:t>
            </a:r>
            <a:endParaRPr b="0" i="1" lang="en-GB" sz="1600" spc="-1" strike="noStrike">
              <a:latin typeface="Noto Sans"/>
            </a:endParaRPr>
          </a:p>
          <a:p>
            <a:pPr>
              <a:lnSpc>
                <a:spcPct val="107000"/>
              </a:lnSpc>
              <a:spcAft>
                <a:spcPts val="799"/>
              </a:spcAft>
              <a:buNone/>
              <a:tabLst>
                <a:tab algn="l" pos="0"/>
              </a:tabLst>
            </a:pPr>
            <a:r>
              <a:rPr b="0" lang="en-GB" sz="1600" spc="-1" strike="noStrike">
                <a:solidFill>
                  <a:srgbClr val="000000"/>
                </a:solidFill>
                <a:latin typeface="Arial"/>
                <a:ea typeface="Calibri"/>
              </a:rPr>
              <a:t>	</a:t>
            </a:r>
            <a:r>
              <a:rPr b="0" lang="en-GB" sz="1600" spc="-1" strike="noStrike">
                <a:solidFill>
                  <a:srgbClr val="000000"/>
                </a:solidFill>
                <a:latin typeface="Arial"/>
                <a:ea typeface="Calibri"/>
              </a:rPr>
              <a:t>	</a:t>
            </a:r>
            <a:r>
              <a:rPr b="0" lang="en-GB" sz="1600" spc="-1" strike="noStrike">
                <a:solidFill>
                  <a:srgbClr val="000000"/>
                </a:solidFill>
                <a:latin typeface="Arial"/>
                <a:ea typeface="Calibri"/>
              </a:rPr>
              <a:t>	</a:t>
            </a:r>
            <a:r>
              <a:rPr b="0" lang="en-GB" sz="1600" spc="-1" strike="noStrike">
                <a:solidFill>
                  <a:srgbClr val="000000"/>
                </a:solidFill>
                <a:latin typeface="Arial"/>
                <a:ea typeface="Calibri"/>
              </a:rPr>
              <a:t>	</a:t>
            </a:r>
            <a:r>
              <a:rPr b="0" lang="en-GB" sz="1600" spc="-1" strike="noStrike">
                <a:solidFill>
                  <a:srgbClr val="000000"/>
                </a:solidFill>
                <a:latin typeface="Arial"/>
                <a:ea typeface="Calibri"/>
              </a:rPr>
              <a:t>               </a:t>
            </a:r>
            <a:r>
              <a:rPr b="0" lang="en-GB" sz="1600" spc="-1" strike="noStrike">
                <a:solidFill>
                  <a:srgbClr val="000000"/>
                </a:solidFill>
                <a:latin typeface="Arial"/>
                <a:ea typeface="Calibri"/>
              </a:rPr>
              <a:t>h(E~NO) - h(E~O)</a:t>
            </a:r>
            <a:endParaRPr b="0" i="1" lang="en-GB" sz="1600" spc="-1" strike="noStrike">
              <a:latin typeface="Noto Sans"/>
            </a:endParaRPr>
          </a:p>
          <a:p>
            <a:pPr>
              <a:lnSpc>
                <a:spcPct val="107000"/>
              </a:lnSpc>
              <a:spcAft>
                <a:spcPts val="799"/>
              </a:spcAft>
              <a:buNone/>
              <a:tabLst>
                <a:tab algn="l" pos="0"/>
              </a:tabLst>
            </a:pPr>
            <a:r>
              <a:rPr b="0" lang="en-GB" sz="1600" spc="-1" strike="noStrike">
                <a:solidFill>
                  <a:srgbClr val="000000"/>
                </a:solidFill>
                <a:latin typeface="Arial"/>
                <a:ea typeface="Calibri"/>
              </a:rPr>
              <a:t>           </a:t>
            </a:r>
            <a:r>
              <a:rPr b="0" lang="en-GB" sz="1600" spc="-1" strike="noStrike">
                <a:solidFill>
                  <a:srgbClr val="000000"/>
                </a:solidFill>
                <a:latin typeface="Arial"/>
                <a:ea typeface="Calibri"/>
              </a:rPr>
              <a:t>	</a:t>
            </a:r>
            <a:r>
              <a:rPr b="0" lang="en-GB" sz="1600" spc="-1" strike="noStrike">
                <a:solidFill>
                  <a:srgbClr val="000000"/>
                </a:solidFill>
                <a:latin typeface="Arial"/>
                <a:ea typeface="Calibri"/>
              </a:rPr>
              <a:t>	</a:t>
            </a:r>
            <a:r>
              <a:rPr b="0" lang="en-GB" sz="1600" spc="-1" strike="noStrike">
                <a:solidFill>
                  <a:srgbClr val="000000"/>
                </a:solidFill>
                <a:latin typeface="Arial"/>
                <a:ea typeface="Calibri"/>
              </a:rPr>
              <a:t>	</a:t>
            </a:r>
            <a:r>
              <a:rPr b="0" lang="en-GB" sz="1600" spc="-1" strike="noStrike">
                <a:solidFill>
                  <a:srgbClr val="000000"/>
                </a:solidFill>
                <a:latin typeface="Arial"/>
                <a:ea typeface="Calibri"/>
              </a:rPr>
              <a:t>	</a:t>
            </a:r>
            <a:r>
              <a:rPr b="0" lang="en-GB" sz="1600" spc="-1" strike="noStrike">
                <a:solidFill>
                  <a:srgbClr val="000000"/>
                </a:solidFill>
                <a:latin typeface="Arial"/>
                <a:ea typeface="Calibri"/>
              </a:rPr>
              <a:t> </a:t>
            </a:r>
            <a:r>
              <a:rPr b="0" lang="en-GB" sz="1600" spc="-1" strike="noStrike">
                <a:solidFill>
                  <a:srgbClr val="000000"/>
                </a:solidFill>
                <a:latin typeface="Arial"/>
                <a:ea typeface="Calibri"/>
              </a:rPr>
              <a:t>L =  ---------------------------------</a:t>
            </a:r>
            <a:r>
              <a:rPr b="0" lang="en-GB" sz="1600" spc="-1" strike="noStrike">
                <a:solidFill>
                  <a:srgbClr val="000000"/>
                </a:solidFill>
                <a:latin typeface="Arial"/>
                <a:ea typeface="Calibri"/>
              </a:rPr>
              <a:t>	</a:t>
            </a:r>
            <a:r>
              <a:rPr b="0" lang="en-GB" sz="1600" spc="-1" strike="noStrike">
                <a:solidFill>
                  <a:srgbClr val="000000"/>
                </a:solidFill>
                <a:latin typeface="Arial"/>
                <a:ea typeface="Calibri"/>
              </a:rPr>
              <a:t>	</a:t>
            </a:r>
            <a:r>
              <a:rPr b="0" lang="en-GB" sz="1600" spc="-1" strike="noStrike">
                <a:solidFill>
                  <a:srgbClr val="000000"/>
                </a:solidFill>
                <a:latin typeface="Arial"/>
                <a:ea typeface="Calibri"/>
              </a:rPr>
              <a:t>	</a:t>
            </a:r>
            <a:r>
              <a:rPr b="0" lang="en-GB" sz="1600" spc="-1" strike="noStrike">
                <a:solidFill>
                  <a:srgbClr val="000000"/>
                </a:solidFill>
                <a:latin typeface="Arial"/>
                <a:ea typeface="Calibri"/>
              </a:rPr>
              <a:t>	</a:t>
            </a:r>
            <a:endParaRPr b="0" i="1" lang="en-GB" sz="1600" spc="-1" strike="noStrike">
              <a:latin typeface="Noto Sans"/>
            </a:endParaRPr>
          </a:p>
          <a:p>
            <a:pPr>
              <a:lnSpc>
                <a:spcPct val="107000"/>
              </a:lnSpc>
              <a:spcAft>
                <a:spcPts val="799"/>
              </a:spcAft>
              <a:buNone/>
              <a:tabLst>
                <a:tab algn="l" pos="0"/>
              </a:tabLst>
            </a:pPr>
            <a:r>
              <a:rPr b="1" lang="en-GB" sz="1600" spc="-1" strike="noStrike">
                <a:solidFill>
                  <a:srgbClr val="000000"/>
                </a:solidFill>
                <a:latin typeface="Arial"/>
                <a:ea typeface="Calibri"/>
              </a:rPr>
              <a:t>	</a:t>
            </a:r>
            <a:r>
              <a:rPr b="1" lang="en-GB" sz="1600" spc="-1" strike="noStrike">
                <a:solidFill>
                  <a:srgbClr val="000000"/>
                </a:solidFill>
                <a:latin typeface="Arial"/>
                <a:ea typeface="Calibri"/>
              </a:rPr>
              <a:t>	</a:t>
            </a:r>
            <a:r>
              <a:rPr b="1" lang="en-GB" sz="1600" spc="-1" strike="noStrike">
                <a:solidFill>
                  <a:srgbClr val="000000"/>
                </a:solidFill>
                <a:latin typeface="Arial"/>
                <a:ea typeface="Calibri"/>
              </a:rPr>
              <a:t>	</a:t>
            </a:r>
            <a:r>
              <a:rPr b="1" lang="en-GB" sz="1600" spc="-1" strike="noStrike">
                <a:solidFill>
                  <a:srgbClr val="000000"/>
                </a:solidFill>
                <a:latin typeface="Arial"/>
                <a:ea typeface="Calibri"/>
              </a:rPr>
              <a:t>	</a:t>
            </a:r>
            <a:r>
              <a:rPr b="1" lang="en-GB" sz="1600" spc="-1" strike="noStrike">
                <a:solidFill>
                  <a:srgbClr val="000000"/>
                </a:solidFill>
                <a:latin typeface="Arial"/>
                <a:ea typeface="Calibri"/>
              </a:rPr>
              <a:t>                        </a:t>
            </a:r>
            <a:r>
              <a:rPr b="0" lang="en-GB" sz="1600" spc="-1" strike="noStrike">
                <a:solidFill>
                  <a:srgbClr val="000000"/>
                </a:solidFill>
                <a:latin typeface="Arial"/>
                <a:ea typeface="Calibri"/>
              </a:rPr>
              <a:t>h(E~O)</a:t>
            </a:r>
            <a:endParaRPr b="0" i="1" lang="en-GB" sz="1600" spc="-1" strike="noStrike">
              <a:latin typeface="Noto Sans"/>
            </a:endParaRPr>
          </a:p>
          <a:p>
            <a:pPr>
              <a:lnSpc>
                <a:spcPct val="107000"/>
              </a:lnSpc>
              <a:spcAft>
                <a:spcPts val="799"/>
              </a:spcAft>
              <a:buNone/>
              <a:tabLst>
                <a:tab algn="l" pos="0"/>
              </a:tabLst>
            </a:pPr>
            <a:endParaRPr b="0" i="1" lang="en-GB" sz="1600" spc="-1" strike="noStrike">
              <a:latin typeface="Noto Sans"/>
            </a:endParaRPr>
          </a:p>
        </p:txBody>
      </p:sp>
      <p:pic>
        <p:nvPicPr>
          <p:cNvPr id="340" name="Picture 32" descr=""/>
          <p:cNvPicPr/>
          <p:nvPr/>
        </p:nvPicPr>
        <p:blipFill>
          <a:blip r:embed="rId2"/>
          <a:stretch/>
        </p:blipFill>
        <p:spPr>
          <a:xfrm>
            <a:off x="9204840" y="0"/>
            <a:ext cx="2986560" cy="1352880"/>
          </a:xfrm>
          <a:prstGeom prst="rect">
            <a:avLst/>
          </a:prstGeom>
          <a:ln w="0">
            <a:noFill/>
          </a:ln>
        </p:spPr>
      </p:pic>
      <p:pic>
        <p:nvPicPr>
          <p:cNvPr id="341" name="Picture 33" descr=""/>
          <p:cNvPicPr/>
          <p:nvPr/>
        </p:nvPicPr>
        <p:blipFill>
          <a:blip r:embed="rId3"/>
          <a:stretch/>
        </p:blipFill>
        <p:spPr>
          <a:xfrm>
            <a:off x="0" y="0"/>
            <a:ext cx="1499040" cy="1267200"/>
          </a:xfrm>
          <a:prstGeom prst="rect">
            <a:avLst/>
          </a:prstGeom>
          <a:ln w="0">
            <a:noFill/>
          </a:ln>
        </p:spPr>
      </p:pic>
      <p:pic>
        <p:nvPicPr>
          <p:cNvPr id="342" name="" descr=""/>
          <p:cNvPicPr/>
          <p:nvPr/>
        </p:nvPicPr>
        <p:blipFill>
          <a:blip r:embed="rId4"/>
          <a:stretch/>
        </p:blipFill>
        <p:spPr>
          <a:xfrm>
            <a:off x="10288080" y="5728680"/>
            <a:ext cx="1904760" cy="113004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3" name="image2.jpeg 10" descr=""/>
          <p:cNvPicPr/>
          <p:nvPr/>
        </p:nvPicPr>
        <p:blipFill>
          <a:blip r:embed="rId1"/>
          <a:stretch/>
        </p:blipFill>
        <p:spPr>
          <a:xfrm>
            <a:off x="323640" y="6104520"/>
            <a:ext cx="7363440" cy="510480"/>
          </a:xfrm>
          <a:prstGeom prst="rect">
            <a:avLst/>
          </a:prstGeom>
          <a:ln w="12700">
            <a:noFill/>
          </a:ln>
        </p:spPr>
      </p:pic>
      <p:sp>
        <p:nvSpPr>
          <p:cNvPr id="344" name="Rectangle 10"/>
          <p:cNvSpPr/>
          <p:nvPr/>
        </p:nvSpPr>
        <p:spPr>
          <a:xfrm>
            <a:off x="108360" y="835920"/>
            <a:ext cx="12255480" cy="4689000"/>
          </a:xfrm>
          <a:prstGeom prst="rect">
            <a:avLst/>
          </a:prstGeom>
          <a:noFill/>
          <a:ln w="0">
            <a:noFill/>
          </a:ln>
        </p:spPr>
        <p:style>
          <a:lnRef idx="0"/>
          <a:fillRef idx="0"/>
          <a:effectRef idx="0"/>
          <a:fontRef idx="minor"/>
        </p:style>
        <p:txBody>
          <a:bodyPr lIns="90000" rIns="90000" tIns="45000" bIns="45000" anchor="t">
            <a:spAutoFit/>
          </a:bodyPr>
          <a:p>
            <a:pPr>
              <a:lnSpc>
                <a:spcPct val="107000"/>
              </a:lnSpc>
              <a:spcAft>
                <a:spcPts val="799"/>
              </a:spcAft>
              <a:buNone/>
              <a:tabLst>
                <a:tab algn="l" pos="0"/>
              </a:tabLst>
            </a:pPr>
            <a:r>
              <a:rPr b="1" lang="en-GB" sz="1800" spc="-1" strike="noStrike">
                <a:solidFill>
                  <a:srgbClr val="000000"/>
                </a:solidFill>
                <a:latin typeface="Arial"/>
                <a:ea typeface="Calibri"/>
              </a:rPr>
              <a:t>Methods</a:t>
            </a:r>
            <a:endParaRPr b="0" i="1" lang="en-GB" sz="1800" spc="-1" strike="noStrike">
              <a:latin typeface="Noto Sans"/>
            </a:endParaRPr>
          </a:p>
          <a:p>
            <a:pPr>
              <a:lnSpc>
                <a:spcPct val="100000"/>
              </a:lnSpc>
              <a:spcAft>
                <a:spcPts val="799"/>
              </a:spcAft>
              <a:buNone/>
              <a:tabLst>
                <a:tab algn="l" pos="0"/>
              </a:tabLst>
            </a:pPr>
            <a:endParaRPr b="0" i="1" lang="en-GB" sz="1800" spc="-1" strike="noStrike">
              <a:latin typeface="Noto Sans"/>
            </a:endParaRPr>
          </a:p>
          <a:p>
            <a:pPr>
              <a:lnSpc>
                <a:spcPct val="100000"/>
              </a:lnSpc>
              <a:spcAft>
                <a:spcPts val="799"/>
              </a:spcAft>
              <a:buNone/>
              <a:tabLst>
                <a:tab algn="l" pos="0"/>
              </a:tabLst>
            </a:pPr>
            <a:endParaRPr b="0" i="1" lang="en-GB" sz="1800" spc="-1" strike="noStrike">
              <a:latin typeface="Noto Sans"/>
            </a:endParaRPr>
          </a:p>
          <a:p>
            <a:pPr>
              <a:lnSpc>
                <a:spcPct val="107000"/>
              </a:lnSpc>
              <a:spcAft>
                <a:spcPts val="799"/>
              </a:spcAft>
              <a:buNone/>
              <a:tabLst>
                <a:tab algn="l" pos="0"/>
              </a:tabLst>
            </a:pPr>
            <a:r>
              <a:rPr b="1" lang="en-GB" sz="1800" spc="-1" strike="noStrike">
                <a:solidFill>
                  <a:srgbClr val="000000"/>
                </a:solidFill>
                <a:latin typeface="Arial"/>
                <a:ea typeface="Calibri"/>
              </a:rPr>
              <a:t>6. </a:t>
            </a:r>
            <a:r>
              <a:rPr b="0" lang="en-GB" sz="1800" spc="-1" strike="noStrike">
                <a:solidFill>
                  <a:srgbClr val="000000"/>
                </a:solidFill>
                <a:latin typeface="Arial"/>
                <a:ea typeface="Calibri"/>
              </a:rPr>
              <a:t>L-test is the proportional increase in h(E~O) due to disinformative noise in h(E~NO) :</a:t>
            </a:r>
            <a:endParaRPr b="0" i="1" lang="en-GB" sz="1800" spc="-1" strike="noStrike">
              <a:latin typeface="Noto Sans"/>
            </a:endParaRPr>
          </a:p>
          <a:p>
            <a:pPr>
              <a:lnSpc>
                <a:spcPct val="107000"/>
              </a:lnSpc>
              <a:spcAft>
                <a:spcPts val="799"/>
              </a:spcAft>
              <a:buNone/>
              <a:tabLst>
                <a:tab algn="l" pos="0"/>
              </a:tabLst>
            </a:pPr>
            <a:endParaRPr b="0" i="1" lang="en-GB" sz="1800" spc="-1" strike="noStrike">
              <a:latin typeface="Noto Sans"/>
            </a:endParaRPr>
          </a:p>
          <a:p>
            <a:pPr>
              <a:lnSpc>
                <a:spcPct val="107000"/>
              </a:lnSpc>
              <a:spcAft>
                <a:spcPts val="799"/>
              </a:spcAft>
              <a:buNone/>
              <a:tabLst>
                <a:tab algn="l" pos="0"/>
              </a:tabLst>
            </a:pP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h(E~NO) - h(E~O)</a:t>
            </a:r>
            <a:endParaRPr b="0" i="1" lang="en-GB" sz="1800" spc="-1" strike="noStrike">
              <a:latin typeface="Noto Sans"/>
            </a:endParaRPr>
          </a:p>
          <a:p>
            <a:pPr>
              <a:lnSpc>
                <a:spcPct val="107000"/>
              </a:lnSpc>
              <a:spcAft>
                <a:spcPts val="799"/>
              </a:spcAft>
              <a:buNone/>
              <a:tabLst>
                <a:tab algn="l" pos="0"/>
              </a:tabLst>
            </a:pP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L =  ---------------------------------</a:t>
            </a: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a:t>
            </a:r>
            <a:endParaRPr b="0" i="1" lang="en-GB" sz="1800" spc="-1" strike="noStrike">
              <a:latin typeface="Noto Sans"/>
            </a:endParaRPr>
          </a:p>
          <a:p>
            <a:pPr>
              <a:lnSpc>
                <a:spcPct val="107000"/>
              </a:lnSpc>
              <a:spcAft>
                <a:spcPts val="799"/>
              </a:spcAft>
              <a:buNone/>
              <a:tabLst>
                <a:tab algn="l" pos="0"/>
              </a:tabLst>
            </a:pPr>
            <a:r>
              <a:rPr b="1" lang="en-GB" sz="1800" spc="-1" strike="noStrike">
                <a:solidFill>
                  <a:srgbClr val="000000"/>
                </a:solidFill>
                <a:latin typeface="Arial"/>
                <a:ea typeface="Calibri"/>
              </a:rPr>
              <a:t>	</a:t>
            </a:r>
            <a:r>
              <a:rPr b="1" lang="en-GB" sz="1800" spc="-1" strike="noStrike">
                <a:solidFill>
                  <a:srgbClr val="000000"/>
                </a:solidFill>
                <a:latin typeface="Arial"/>
                <a:ea typeface="Calibri"/>
              </a:rPr>
              <a:t>	</a:t>
            </a:r>
            <a:r>
              <a:rPr b="1" lang="en-GB" sz="1800" spc="-1" strike="noStrike">
                <a:solidFill>
                  <a:srgbClr val="000000"/>
                </a:solidFill>
                <a:latin typeface="Arial"/>
                <a:ea typeface="Calibri"/>
              </a:rPr>
              <a:t>	</a:t>
            </a:r>
            <a:r>
              <a:rPr b="1" lang="en-GB" sz="1800" spc="-1" strike="noStrike">
                <a:solidFill>
                  <a:srgbClr val="000000"/>
                </a:solidFill>
                <a:latin typeface="Arial"/>
                <a:ea typeface="Calibri"/>
              </a:rPr>
              <a:t>	</a:t>
            </a:r>
            <a:r>
              <a:rPr b="1" lang="en-GB" sz="1800" spc="-1" strike="noStrike">
                <a:solidFill>
                  <a:srgbClr val="000000"/>
                </a:solidFill>
                <a:latin typeface="Arial"/>
                <a:ea typeface="Calibri"/>
              </a:rPr>
              <a:t>                        </a:t>
            </a:r>
            <a:r>
              <a:rPr b="0" lang="en-GB" sz="1800" spc="-1" strike="noStrike">
                <a:solidFill>
                  <a:srgbClr val="000000"/>
                </a:solidFill>
                <a:latin typeface="Arial"/>
                <a:ea typeface="Calibri"/>
              </a:rPr>
              <a:t>h(E~O)</a:t>
            </a:r>
            <a:endParaRPr b="0" i="1" lang="en-GB" sz="1800" spc="-1" strike="noStrike">
              <a:latin typeface="Noto Sans"/>
            </a:endParaRPr>
          </a:p>
          <a:p>
            <a:pPr>
              <a:lnSpc>
                <a:spcPct val="107000"/>
              </a:lnSpc>
              <a:spcAft>
                <a:spcPts val="799"/>
              </a:spcAft>
              <a:buNone/>
              <a:tabLst>
                <a:tab algn="l" pos="0"/>
              </a:tabLst>
            </a:pPr>
            <a:endParaRPr b="0" i="1" lang="en-GB" sz="1800" spc="-1" strike="noStrike">
              <a:latin typeface="Noto Sans"/>
            </a:endParaRPr>
          </a:p>
          <a:p>
            <a:pPr>
              <a:lnSpc>
                <a:spcPct val="107000"/>
              </a:lnSpc>
              <a:spcAft>
                <a:spcPts val="799"/>
              </a:spcAft>
              <a:buNone/>
              <a:tabLst>
                <a:tab algn="l" pos="0"/>
              </a:tabLst>
            </a:pP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like, how much bigger is the additional information in the spoiled group relative to the original clean</a:t>
            </a:r>
            <a:endParaRPr b="0" i="1" lang="en-GB" sz="1800" spc="-1" strike="noStrike">
              <a:latin typeface="Noto Sans"/>
            </a:endParaRPr>
          </a:p>
          <a:p>
            <a:pPr>
              <a:lnSpc>
                <a:spcPct val="107000"/>
              </a:lnSpc>
              <a:spcAft>
                <a:spcPts val="799"/>
              </a:spcAft>
              <a:buNone/>
              <a:tabLst>
                <a:tab algn="l" pos="0"/>
              </a:tabLst>
            </a:pPr>
            <a:r>
              <a:rPr b="0" lang="en-GB" sz="1800" spc="-1" strike="noStrike">
                <a:solidFill>
                  <a:srgbClr val="000000"/>
                </a:solidFill>
                <a:latin typeface="Arial"/>
                <a:ea typeface="Calibri"/>
              </a:rPr>
              <a:t>comparison between even and odd?</a:t>
            </a:r>
            <a:endParaRPr b="0" i="1" lang="en-GB" sz="1800" spc="-1" strike="noStrike">
              <a:latin typeface="Noto Sans"/>
            </a:endParaRPr>
          </a:p>
          <a:p>
            <a:pPr>
              <a:lnSpc>
                <a:spcPct val="107000"/>
              </a:lnSpc>
              <a:spcAft>
                <a:spcPts val="799"/>
              </a:spcAft>
              <a:buNone/>
              <a:tabLst>
                <a:tab algn="l" pos="0"/>
              </a:tabLst>
            </a:pPr>
            <a:endParaRPr b="0" i="1" lang="en-GB" sz="1800" spc="-1" strike="noStrike">
              <a:latin typeface="Noto Sans"/>
            </a:endParaRPr>
          </a:p>
        </p:txBody>
      </p:sp>
      <p:pic>
        <p:nvPicPr>
          <p:cNvPr id="345" name="Picture 36" descr=""/>
          <p:cNvPicPr/>
          <p:nvPr/>
        </p:nvPicPr>
        <p:blipFill>
          <a:blip r:embed="rId2"/>
          <a:stretch/>
        </p:blipFill>
        <p:spPr>
          <a:xfrm>
            <a:off x="9204840" y="0"/>
            <a:ext cx="2986560" cy="1352880"/>
          </a:xfrm>
          <a:prstGeom prst="rect">
            <a:avLst/>
          </a:prstGeom>
          <a:ln w="0">
            <a:noFill/>
          </a:ln>
        </p:spPr>
      </p:pic>
      <p:pic>
        <p:nvPicPr>
          <p:cNvPr id="346" name="Picture 37" descr=""/>
          <p:cNvPicPr/>
          <p:nvPr/>
        </p:nvPicPr>
        <p:blipFill>
          <a:blip r:embed="rId3"/>
          <a:stretch/>
        </p:blipFill>
        <p:spPr>
          <a:xfrm>
            <a:off x="0" y="0"/>
            <a:ext cx="1499040" cy="1267200"/>
          </a:xfrm>
          <a:prstGeom prst="rect">
            <a:avLst/>
          </a:prstGeom>
          <a:ln w="0">
            <a:noFill/>
          </a:ln>
        </p:spPr>
      </p:pic>
      <p:pic>
        <p:nvPicPr>
          <p:cNvPr id="347" name="" descr=""/>
          <p:cNvPicPr/>
          <p:nvPr/>
        </p:nvPicPr>
        <p:blipFill>
          <a:blip r:embed="rId4"/>
          <a:stretch/>
        </p:blipFill>
        <p:spPr>
          <a:xfrm>
            <a:off x="10288080" y="5728680"/>
            <a:ext cx="1904760" cy="113004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8" name="image2.jpeg" descr=""/>
          <p:cNvPicPr/>
          <p:nvPr/>
        </p:nvPicPr>
        <p:blipFill>
          <a:blip r:embed="rId1"/>
          <a:stretch/>
        </p:blipFill>
        <p:spPr>
          <a:xfrm>
            <a:off x="323640" y="6104520"/>
            <a:ext cx="7363440" cy="510480"/>
          </a:xfrm>
          <a:prstGeom prst="rect">
            <a:avLst/>
          </a:prstGeom>
          <a:ln w="12700">
            <a:noFill/>
          </a:ln>
        </p:spPr>
      </p:pic>
      <p:sp>
        <p:nvSpPr>
          <p:cNvPr id="349" name="Rectangle 2"/>
          <p:cNvSpPr/>
          <p:nvPr/>
        </p:nvSpPr>
        <p:spPr>
          <a:xfrm>
            <a:off x="323640" y="1353600"/>
            <a:ext cx="11867760" cy="4332240"/>
          </a:xfrm>
          <a:prstGeom prst="rect">
            <a:avLst/>
          </a:prstGeom>
          <a:noFill/>
          <a:ln w="0">
            <a:noFill/>
          </a:ln>
        </p:spPr>
        <p:style>
          <a:lnRef idx="0"/>
          <a:fillRef idx="0"/>
          <a:effectRef idx="0"/>
          <a:fontRef idx="minor"/>
        </p:style>
        <p:txBody>
          <a:bodyPr lIns="90000" rIns="90000" tIns="45000" bIns="45000" anchor="t">
            <a:spAutoFit/>
          </a:bodyPr>
          <a:p>
            <a:pPr>
              <a:lnSpc>
                <a:spcPct val="107000"/>
              </a:lnSpc>
              <a:spcAft>
                <a:spcPts val="799"/>
              </a:spcAft>
              <a:buNone/>
              <a:tabLst>
                <a:tab algn="l" pos="0"/>
              </a:tabLst>
            </a:pPr>
            <a:r>
              <a:rPr b="1" lang="en-GB" sz="1800" spc="-1" strike="noStrike">
                <a:solidFill>
                  <a:srgbClr val="000000"/>
                </a:solidFill>
                <a:latin typeface="Arial"/>
                <a:ea typeface="Calibri"/>
              </a:rPr>
              <a:t>Results and Conclusions</a:t>
            </a:r>
            <a:endParaRPr b="0" i="1" lang="en-GB" sz="1800" spc="-1" strike="noStrike">
              <a:latin typeface="Noto Sans"/>
            </a:endParaRPr>
          </a:p>
          <a:p>
            <a:pPr>
              <a:lnSpc>
                <a:spcPct val="107000"/>
              </a:lnSpc>
              <a:spcAft>
                <a:spcPts val="799"/>
              </a:spcAft>
              <a:buNone/>
              <a:tabLst>
                <a:tab algn="l" pos="0"/>
              </a:tabLst>
            </a:pPr>
            <a:endParaRPr b="0" i="1" lang="en-GB" sz="1800" spc="-1" strike="noStrike">
              <a:latin typeface="Noto Sans"/>
            </a:endParaRPr>
          </a:p>
          <a:p>
            <a:pPr algn="just">
              <a:lnSpc>
                <a:spcPct val="107000"/>
              </a:lnSpc>
              <a:spcAft>
                <a:spcPts val="799"/>
              </a:spcAft>
              <a:buNone/>
              <a:tabLst>
                <a:tab algn="l" pos="0"/>
              </a:tabLst>
            </a:pPr>
            <a:r>
              <a:rPr b="0" lang="en-GB" sz="1800" spc="-1" strike="noStrike">
                <a:solidFill>
                  <a:srgbClr val="000000"/>
                </a:solidFill>
                <a:latin typeface="Arial"/>
                <a:ea typeface="Calibri"/>
              </a:rPr>
              <a:t>L has desirable features:</a:t>
            </a:r>
            <a:endParaRPr b="0" i="1" lang="en-GB" sz="1800" spc="-1" strike="noStrike">
              <a:latin typeface="Noto Sans"/>
            </a:endParaRPr>
          </a:p>
          <a:p>
            <a:pPr algn="just">
              <a:lnSpc>
                <a:spcPct val="107000"/>
              </a:lnSpc>
              <a:spcAft>
                <a:spcPts val="799"/>
              </a:spcAft>
              <a:buNone/>
              <a:tabLst>
                <a:tab algn="l" pos="0"/>
              </a:tabLst>
            </a:pPr>
            <a:endParaRPr b="0" i="1" lang="en-GB" sz="1800" spc="-1" strike="noStrike">
              <a:latin typeface="Noto Sans"/>
            </a:endParaRPr>
          </a:p>
          <a:p>
            <a:pPr algn="just">
              <a:lnSpc>
                <a:spcPct val="107000"/>
              </a:lnSpc>
              <a:spcAft>
                <a:spcPts val="799"/>
              </a:spcAft>
              <a:buNone/>
              <a:tabLst>
                <a:tab algn="l" pos="0"/>
              </a:tabLst>
            </a:pP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can be applied to single nulls or sets of nulls;</a:t>
            </a:r>
            <a:endParaRPr b="0" i="1" lang="en-GB" sz="1800" spc="-1" strike="noStrike">
              <a:latin typeface="Noto Sans"/>
            </a:endParaRPr>
          </a:p>
          <a:p>
            <a:pPr algn="just">
              <a:lnSpc>
                <a:spcPct val="107000"/>
              </a:lnSpc>
              <a:spcAft>
                <a:spcPts val="799"/>
              </a:spcAft>
              <a:buNone/>
              <a:tabLst>
                <a:tab algn="l" pos="0"/>
              </a:tabLst>
            </a:pP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MWU doesn’t need normally distributed data;</a:t>
            </a:r>
            <a:endParaRPr b="0" i="1" lang="en-GB" sz="1800" spc="-1" strike="noStrike">
              <a:latin typeface="Noto Sans"/>
            </a:endParaRPr>
          </a:p>
          <a:p>
            <a:pPr algn="just">
              <a:lnSpc>
                <a:spcPct val="107000"/>
              </a:lnSpc>
              <a:spcAft>
                <a:spcPts val="799"/>
              </a:spcAft>
              <a:buNone/>
              <a:tabLst>
                <a:tab algn="l" pos="0"/>
              </a:tabLst>
            </a:pP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degree of mathematical rigour;</a:t>
            </a:r>
            <a:endParaRPr b="0" i="1" lang="en-GB" sz="1800" spc="-1" strike="noStrike">
              <a:latin typeface="Noto Sans"/>
            </a:endParaRPr>
          </a:p>
          <a:p>
            <a:pPr algn="just">
              <a:lnSpc>
                <a:spcPct val="107000"/>
              </a:lnSpc>
              <a:spcAft>
                <a:spcPts val="799"/>
              </a:spcAft>
              <a:buNone/>
              <a:tabLst>
                <a:tab algn="l" pos="0"/>
              </a:tabLst>
            </a:pP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would also work with “falsely low” data points giving a lesser suprise;</a:t>
            </a:r>
            <a:endParaRPr b="0" i="1" lang="en-GB" sz="1800" spc="-1" strike="noStrike">
              <a:latin typeface="Noto Sans"/>
            </a:endParaRPr>
          </a:p>
          <a:p>
            <a:pPr algn="just">
              <a:lnSpc>
                <a:spcPct val="107000"/>
              </a:lnSpc>
              <a:spcAft>
                <a:spcPts val="799"/>
              </a:spcAft>
              <a:buNone/>
              <a:tabLst>
                <a:tab algn="l" pos="0"/>
              </a:tabLst>
            </a:pP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not reliant on estimates of null reporters; </a:t>
            </a:r>
            <a:endParaRPr b="0" i="1" lang="en-GB" sz="1800" spc="-1" strike="noStrike">
              <a:latin typeface="Noto Sans"/>
            </a:endParaRPr>
          </a:p>
          <a:p>
            <a:pPr algn="just">
              <a:lnSpc>
                <a:spcPct val="107000"/>
              </a:lnSpc>
              <a:spcAft>
                <a:spcPts val="799"/>
              </a:spcAft>
              <a:buNone/>
              <a:tabLst>
                <a:tab algn="l" pos="0"/>
              </a:tabLst>
            </a:pP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zero when there are no omissions;</a:t>
            </a:r>
            <a:endParaRPr b="0" i="1" lang="en-GB" sz="1800" spc="-1" strike="noStrike">
              <a:latin typeface="Noto Sans"/>
            </a:endParaRPr>
          </a:p>
          <a:p>
            <a:pPr algn="just">
              <a:lnSpc>
                <a:spcPct val="107000"/>
              </a:lnSpc>
              <a:spcAft>
                <a:spcPts val="799"/>
              </a:spcAft>
              <a:buNone/>
              <a:tabLst>
                <a:tab algn="l" pos="0"/>
              </a:tabLst>
            </a:pP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omissions affect noisier correlations less than tight ones.</a:t>
            </a:r>
            <a:endParaRPr b="0" i="1" lang="en-GB" sz="1800" spc="-1" strike="noStrike">
              <a:latin typeface="Noto Sans"/>
            </a:endParaRPr>
          </a:p>
        </p:txBody>
      </p:sp>
      <p:pic>
        <p:nvPicPr>
          <p:cNvPr id="350" name="Picture 3" descr=""/>
          <p:cNvPicPr/>
          <p:nvPr/>
        </p:nvPicPr>
        <p:blipFill>
          <a:blip r:embed="rId2"/>
          <a:stretch/>
        </p:blipFill>
        <p:spPr>
          <a:xfrm>
            <a:off x="9204840" y="0"/>
            <a:ext cx="2986560" cy="1352880"/>
          </a:xfrm>
          <a:prstGeom prst="rect">
            <a:avLst/>
          </a:prstGeom>
          <a:ln w="0">
            <a:noFill/>
          </a:ln>
        </p:spPr>
      </p:pic>
      <p:pic>
        <p:nvPicPr>
          <p:cNvPr id="351" name="Picture 4" descr=""/>
          <p:cNvPicPr/>
          <p:nvPr/>
        </p:nvPicPr>
        <p:blipFill>
          <a:blip r:embed="rId3"/>
          <a:stretch/>
        </p:blipFill>
        <p:spPr>
          <a:xfrm>
            <a:off x="0" y="0"/>
            <a:ext cx="1499040" cy="1267200"/>
          </a:xfrm>
          <a:prstGeom prst="rect">
            <a:avLst/>
          </a:prstGeom>
          <a:ln w="0">
            <a:noFill/>
          </a:ln>
        </p:spPr>
      </p:pic>
      <p:pic>
        <p:nvPicPr>
          <p:cNvPr id="352" name="" descr=""/>
          <p:cNvPicPr/>
          <p:nvPr/>
        </p:nvPicPr>
        <p:blipFill>
          <a:blip r:embed="rId4"/>
          <a:stretch/>
        </p:blipFill>
        <p:spPr>
          <a:xfrm>
            <a:off x="10288080" y="5728680"/>
            <a:ext cx="1904760" cy="113004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3" name="image2.jpeg 11" descr=""/>
          <p:cNvPicPr/>
          <p:nvPr/>
        </p:nvPicPr>
        <p:blipFill>
          <a:blip r:embed="rId1"/>
          <a:stretch/>
        </p:blipFill>
        <p:spPr>
          <a:xfrm>
            <a:off x="323640" y="6104520"/>
            <a:ext cx="7363440" cy="510480"/>
          </a:xfrm>
          <a:prstGeom prst="rect">
            <a:avLst/>
          </a:prstGeom>
          <a:ln w="12700">
            <a:noFill/>
          </a:ln>
        </p:spPr>
      </p:pic>
      <p:sp>
        <p:nvSpPr>
          <p:cNvPr id="354" name="Rectangle 11"/>
          <p:cNvSpPr/>
          <p:nvPr/>
        </p:nvSpPr>
        <p:spPr>
          <a:xfrm>
            <a:off x="323640" y="1353600"/>
            <a:ext cx="11867760" cy="4919040"/>
          </a:xfrm>
          <a:prstGeom prst="rect">
            <a:avLst/>
          </a:prstGeom>
          <a:noFill/>
          <a:ln w="0">
            <a:noFill/>
          </a:ln>
        </p:spPr>
        <p:style>
          <a:lnRef idx="0"/>
          <a:fillRef idx="0"/>
          <a:effectRef idx="0"/>
          <a:fontRef idx="minor"/>
        </p:style>
        <p:txBody>
          <a:bodyPr lIns="90000" rIns="90000" tIns="45000" bIns="45000" anchor="t">
            <a:spAutoFit/>
          </a:bodyPr>
          <a:p>
            <a:pPr>
              <a:lnSpc>
                <a:spcPct val="107000"/>
              </a:lnSpc>
              <a:spcAft>
                <a:spcPts val="799"/>
              </a:spcAft>
              <a:buNone/>
              <a:tabLst>
                <a:tab algn="l" pos="0"/>
              </a:tabLst>
            </a:pPr>
            <a:r>
              <a:rPr b="1" lang="en-GB" sz="1800" spc="-1" strike="noStrike">
                <a:solidFill>
                  <a:srgbClr val="000000"/>
                </a:solidFill>
                <a:latin typeface="Arial"/>
                <a:ea typeface="Calibri"/>
              </a:rPr>
              <a:t>Reference L-stories</a:t>
            </a:r>
            <a:endParaRPr b="0" i="1" lang="en-GB" sz="1800" spc="-1" strike="noStrike">
              <a:latin typeface="Noto Sans"/>
            </a:endParaRPr>
          </a:p>
          <a:p>
            <a:pPr algn="just">
              <a:lnSpc>
                <a:spcPct val="107000"/>
              </a:lnSpc>
              <a:spcAft>
                <a:spcPts val="799"/>
              </a:spcAft>
              <a:buNone/>
              <a:tabLst>
                <a:tab algn="l" pos="0"/>
              </a:tabLst>
            </a:pPr>
            <a:r>
              <a:rPr b="0" lang="en-GB" sz="1800" spc="-1" strike="noStrike">
                <a:solidFill>
                  <a:srgbClr val="000000"/>
                </a:solidFill>
                <a:latin typeface="Arial"/>
                <a:ea typeface="Calibri"/>
              </a:rPr>
              <a:t>Two comparators for disinformation are shared</a:t>
            </a:r>
            <a:endParaRPr b="0" i="1" lang="en-GB" sz="1800" spc="-1" strike="noStrike">
              <a:latin typeface="Noto Sans"/>
            </a:endParaRPr>
          </a:p>
          <a:p>
            <a:pPr algn="just">
              <a:lnSpc>
                <a:spcPct val="107000"/>
              </a:lnSpc>
              <a:spcAft>
                <a:spcPts val="799"/>
              </a:spcAft>
              <a:buNone/>
              <a:tabLst>
                <a:tab algn="l" pos="0"/>
              </a:tabLst>
            </a:pPr>
            <a:r>
              <a:rPr b="0" lang="en-GB" sz="1800" spc="-1" strike="noStrike">
                <a:solidFill>
                  <a:srgbClr val="000000"/>
                </a:solidFill>
                <a:latin typeface="Arial"/>
                <a:ea typeface="Calibri"/>
              </a:rPr>
              <a:t>mathematically disinformative </a:t>
            </a:r>
            <a:r>
              <a:rPr b="0" i="1" lang="en-GB" sz="1800" spc="-1" strike="noStrike">
                <a:solidFill>
                  <a:srgbClr val="000000"/>
                </a:solidFill>
                <a:latin typeface="Arial"/>
                <a:ea typeface="Calibri"/>
              </a:rPr>
              <a:t>reference stories</a:t>
            </a:r>
            <a:endParaRPr b="0" i="1" lang="en-GB" sz="1800" spc="-1" strike="noStrike">
              <a:latin typeface="Noto Sans"/>
            </a:endParaRPr>
          </a:p>
          <a:p>
            <a:pPr algn="just">
              <a:lnSpc>
                <a:spcPct val="107000"/>
              </a:lnSpc>
              <a:spcAft>
                <a:spcPts val="799"/>
              </a:spcAft>
              <a:buNone/>
              <a:tabLst>
                <a:tab algn="l" pos="0"/>
              </a:tabLst>
            </a:pPr>
            <a:r>
              <a:rPr b="0" lang="en-GB" sz="1800" spc="-1" strike="noStrike">
                <a:solidFill>
                  <a:srgbClr val="000000"/>
                </a:solidFill>
                <a:latin typeface="Arial"/>
                <a:ea typeface="Calibri"/>
              </a:rPr>
              <a:t>to give the sense of the scale of any disinformation.</a:t>
            </a:r>
            <a:endParaRPr b="0" i="1" lang="en-GB" sz="1800" spc="-1" strike="noStrike">
              <a:latin typeface="Noto Sans"/>
            </a:endParaRPr>
          </a:p>
          <a:p>
            <a:pPr algn="just">
              <a:lnSpc>
                <a:spcPct val="107000"/>
              </a:lnSpc>
              <a:spcAft>
                <a:spcPts val="799"/>
              </a:spcAft>
              <a:buNone/>
              <a:tabLst>
                <a:tab algn="l" pos="0"/>
              </a:tabLst>
            </a:pPr>
            <a:r>
              <a:rPr b="0" lang="en-GB" sz="1800" spc="-1" strike="noStrike">
                <a:solidFill>
                  <a:srgbClr val="000000"/>
                </a:solidFill>
                <a:latin typeface="Arial"/>
                <a:ea typeface="Calibri"/>
              </a:rPr>
              <a:t>Use an exclamation, as in the mathematical negation symbol, spoken as the particle “not”. </a:t>
            </a:r>
            <a:endParaRPr b="0" i="1" lang="en-GB" sz="1800" spc="-1" strike="noStrike">
              <a:latin typeface="Noto Sans"/>
            </a:endParaRPr>
          </a:p>
          <a:p>
            <a:pPr algn="just">
              <a:lnSpc>
                <a:spcPct val="107000"/>
              </a:lnSpc>
              <a:spcAft>
                <a:spcPts val="799"/>
              </a:spcAft>
              <a:buNone/>
              <a:tabLst>
                <a:tab algn="l" pos="0"/>
              </a:tabLst>
            </a:pPr>
            <a:endParaRPr b="0" i="1" lang="en-GB" sz="1800" spc="-1" strike="noStrike">
              <a:latin typeface="Noto Sans"/>
            </a:endParaRPr>
          </a:p>
          <a:p>
            <a:pPr algn="just">
              <a:lnSpc>
                <a:spcPct val="107000"/>
              </a:lnSpc>
              <a:spcAft>
                <a:spcPts val="799"/>
              </a:spcAft>
              <a:buNone/>
              <a:tabLst>
                <a:tab algn="l" pos="0"/>
              </a:tabLst>
            </a:pPr>
            <a:r>
              <a:rPr b="0" lang="en-GB" sz="1800" spc="-1" strike="noStrike">
                <a:solidFill>
                  <a:srgbClr val="000000"/>
                </a:solidFill>
                <a:latin typeface="Arial"/>
                <a:ea typeface="Calibri"/>
              </a:rPr>
              <a:t>A: the coin toss reference story, “</a:t>
            </a:r>
            <a:r>
              <a:rPr b="0" i="1" lang="en-GB" sz="1800" spc="-1" strike="noStrike">
                <a:solidFill>
                  <a:srgbClr val="000000"/>
                </a:solidFill>
                <a:latin typeface="Arial"/>
                <a:ea typeface="Calibri"/>
              </a:rPr>
              <a:t>I tossed x coins in a row y times all of which came up heads!</a:t>
            </a:r>
            <a:r>
              <a:rPr b="0" lang="en-GB" sz="1800" spc="-1" strike="noStrike">
                <a:solidFill>
                  <a:srgbClr val="000000"/>
                </a:solidFill>
                <a:latin typeface="Arial"/>
                <a:ea typeface="Calibri"/>
              </a:rPr>
              <a:t>” … pronounced “...</a:t>
            </a:r>
            <a:r>
              <a:rPr b="0" i="1" lang="en-GB" sz="1800" spc="-1" strike="noStrike">
                <a:solidFill>
                  <a:srgbClr val="000000"/>
                </a:solidFill>
                <a:latin typeface="Arial"/>
                <a:ea typeface="Calibri"/>
              </a:rPr>
              <a:t>came up heads, not.</a:t>
            </a:r>
            <a:r>
              <a:rPr b="0" lang="en-GB" sz="1800" spc="-1" strike="noStrike">
                <a:solidFill>
                  <a:srgbClr val="000000"/>
                </a:solidFill>
                <a:latin typeface="Arial"/>
                <a:ea typeface="Calibri"/>
              </a:rPr>
              <a:t>”</a:t>
            </a:r>
            <a:endParaRPr b="0" i="1" lang="en-GB" sz="1800" spc="-1" strike="noStrike">
              <a:latin typeface="Noto Sans"/>
            </a:endParaRPr>
          </a:p>
          <a:p>
            <a:pPr algn="just">
              <a:lnSpc>
                <a:spcPct val="107000"/>
              </a:lnSpc>
              <a:spcAft>
                <a:spcPts val="799"/>
              </a:spcAft>
              <a:buNone/>
              <a:tabLst>
                <a:tab algn="l" pos="0"/>
              </a:tabLst>
            </a:pPr>
            <a:r>
              <a:rPr b="0" lang="en-GB" sz="1800" spc="-1" strike="noStrike">
                <a:solidFill>
                  <a:srgbClr val="000000"/>
                </a:solidFill>
                <a:latin typeface="Arial"/>
                <a:ea typeface="Calibri"/>
              </a:rPr>
              <a:t>B: the prime counting function story: “</a:t>
            </a:r>
            <a:r>
              <a:rPr b="0" i="1" lang="en-GB" sz="1800" spc="-1" strike="noStrike">
                <a:solidFill>
                  <a:srgbClr val="000000"/>
                </a:solidFill>
                <a:latin typeface="Arial"/>
                <a:ea typeface="Calibri"/>
              </a:rPr>
              <a:t>there are x integers in a row after y {a, b, c, …} which each have only one prime lower than them!</a:t>
            </a:r>
            <a:r>
              <a:rPr b="0" lang="en-GB" sz="1800" spc="-1" strike="noStrike">
                <a:solidFill>
                  <a:srgbClr val="000000"/>
                </a:solidFill>
                <a:latin typeface="Arial"/>
                <a:ea typeface="Calibri"/>
              </a:rPr>
              <a:t>” pronounced “...</a:t>
            </a:r>
            <a:r>
              <a:rPr b="0" i="1" lang="en-GB" sz="1800" spc="-1" strike="noStrike">
                <a:solidFill>
                  <a:srgbClr val="000000"/>
                </a:solidFill>
                <a:latin typeface="Arial"/>
                <a:ea typeface="Calibri"/>
              </a:rPr>
              <a:t>lower than them, not.</a:t>
            </a:r>
            <a:r>
              <a:rPr b="0" lang="en-GB" sz="1800" spc="-1" strike="noStrike">
                <a:solidFill>
                  <a:srgbClr val="000000"/>
                </a:solidFill>
                <a:latin typeface="Arial"/>
                <a:ea typeface="Calibri"/>
              </a:rPr>
              <a:t>”</a:t>
            </a:r>
            <a:endParaRPr b="0" i="1" lang="en-GB" sz="1800" spc="-1" strike="noStrike">
              <a:latin typeface="Noto Sans"/>
            </a:endParaRPr>
          </a:p>
          <a:p>
            <a:pPr algn="just">
              <a:lnSpc>
                <a:spcPct val="107000"/>
              </a:lnSpc>
              <a:spcAft>
                <a:spcPts val="799"/>
              </a:spcAft>
              <a:buNone/>
              <a:tabLst>
                <a:tab algn="l" pos="0"/>
              </a:tabLst>
            </a:pPr>
            <a:endParaRPr b="0" i="1" lang="en-GB" sz="1800" spc="-1" strike="noStrike">
              <a:latin typeface="Noto Sans"/>
            </a:endParaRPr>
          </a:p>
          <a:p>
            <a:pPr algn="just">
              <a:lnSpc>
                <a:spcPct val="107000"/>
              </a:lnSpc>
              <a:spcAft>
                <a:spcPts val="799"/>
              </a:spcAft>
              <a:buNone/>
              <a:tabLst>
                <a:tab algn="l" pos="0"/>
              </a:tabLst>
            </a:pPr>
            <a:r>
              <a:rPr b="0" lang="en-GB" sz="1800" spc="-1" strike="noStrike">
                <a:solidFill>
                  <a:srgbClr val="000000"/>
                </a:solidFill>
                <a:latin typeface="Arial"/>
                <a:ea typeface="Calibri"/>
              </a:rPr>
              <a:t>Which can be used to give scale to statements such as “</a:t>
            </a:r>
            <a:r>
              <a:rPr b="0" i="1" lang="en-GB" sz="1800" spc="-1" strike="noStrike">
                <a:solidFill>
                  <a:srgbClr val="000000"/>
                </a:solidFill>
                <a:latin typeface="Arial"/>
                <a:ea typeface="Calibri"/>
              </a:rPr>
              <a:t>this hospital has 1234 deaths but no sepsis!</a:t>
            </a:r>
            <a:r>
              <a:rPr b="0" lang="en-GB" sz="1800" spc="-1" strike="noStrike">
                <a:solidFill>
                  <a:srgbClr val="000000"/>
                </a:solidFill>
                <a:latin typeface="Arial"/>
                <a:ea typeface="Calibri"/>
              </a:rPr>
              <a:t>”*</a:t>
            </a:r>
            <a:endParaRPr b="0" i="1" lang="en-GB" sz="1800" spc="-1" strike="noStrike">
              <a:latin typeface="Noto Sans"/>
            </a:endParaRPr>
          </a:p>
          <a:p>
            <a:pPr algn="just">
              <a:lnSpc>
                <a:spcPct val="107000"/>
              </a:lnSpc>
              <a:spcAft>
                <a:spcPts val="799"/>
              </a:spcAft>
              <a:buNone/>
              <a:tabLst>
                <a:tab algn="l" pos="0"/>
              </a:tabLst>
            </a:pP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not</a:t>
            </a:r>
            <a:endParaRPr b="0" i="1" lang="en-GB" sz="1800" spc="-1" strike="noStrike">
              <a:latin typeface="Noto Sans"/>
            </a:endParaRPr>
          </a:p>
        </p:txBody>
      </p:sp>
      <p:pic>
        <p:nvPicPr>
          <p:cNvPr id="355" name="Picture 38" descr=""/>
          <p:cNvPicPr/>
          <p:nvPr/>
        </p:nvPicPr>
        <p:blipFill>
          <a:blip r:embed="rId2"/>
          <a:stretch/>
        </p:blipFill>
        <p:spPr>
          <a:xfrm>
            <a:off x="9204840" y="0"/>
            <a:ext cx="2986560" cy="1352880"/>
          </a:xfrm>
          <a:prstGeom prst="rect">
            <a:avLst/>
          </a:prstGeom>
          <a:ln w="0">
            <a:noFill/>
          </a:ln>
        </p:spPr>
      </p:pic>
      <p:pic>
        <p:nvPicPr>
          <p:cNvPr id="356" name="Picture 39" descr=""/>
          <p:cNvPicPr/>
          <p:nvPr/>
        </p:nvPicPr>
        <p:blipFill>
          <a:blip r:embed="rId3"/>
          <a:stretch/>
        </p:blipFill>
        <p:spPr>
          <a:xfrm>
            <a:off x="0" y="0"/>
            <a:ext cx="1499040" cy="126720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7" name="image2.jpeg" descr=""/>
          <p:cNvPicPr/>
          <p:nvPr/>
        </p:nvPicPr>
        <p:blipFill>
          <a:blip r:embed="rId1"/>
          <a:stretch/>
        </p:blipFill>
        <p:spPr>
          <a:xfrm>
            <a:off x="323640" y="6104520"/>
            <a:ext cx="7363440" cy="510480"/>
          </a:xfrm>
          <a:prstGeom prst="rect">
            <a:avLst/>
          </a:prstGeom>
          <a:ln w="12700">
            <a:noFill/>
          </a:ln>
        </p:spPr>
      </p:pic>
      <p:sp>
        <p:nvSpPr>
          <p:cNvPr id="358" name="Rectangle 2"/>
          <p:cNvSpPr/>
          <p:nvPr/>
        </p:nvSpPr>
        <p:spPr>
          <a:xfrm>
            <a:off x="432720" y="1318680"/>
            <a:ext cx="11867760" cy="2339280"/>
          </a:xfrm>
          <a:prstGeom prst="rect">
            <a:avLst/>
          </a:prstGeom>
          <a:noFill/>
          <a:ln w="0">
            <a:noFill/>
          </a:ln>
        </p:spPr>
        <p:style>
          <a:lnRef idx="0"/>
          <a:fillRef idx="0"/>
          <a:effectRef idx="0"/>
          <a:fontRef idx="minor"/>
        </p:style>
        <p:txBody>
          <a:bodyPr lIns="90000" rIns="90000" tIns="45000" bIns="45000" anchor="t">
            <a:spAutoFit/>
          </a:bodyPr>
          <a:p>
            <a:pPr algn="just">
              <a:lnSpc>
                <a:spcPct val="107000"/>
              </a:lnSpc>
              <a:spcAft>
                <a:spcPts val="799"/>
              </a:spcAft>
              <a:buNone/>
              <a:tabLst>
                <a:tab algn="l" pos="0"/>
              </a:tabLst>
            </a:pPr>
            <a:endParaRPr b="0" i="1" lang="en-GB" sz="1800" spc="-1" strike="noStrike">
              <a:latin typeface="Noto Sans"/>
            </a:endParaRPr>
          </a:p>
          <a:p>
            <a:pPr algn="just">
              <a:lnSpc>
                <a:spcPct val="107000"/>
              </a:lnSpc>
              <a:spcAft>
                <a:spcPts val="799"/>
              </a:spcAft>
              <a:buNone/>
              <a:tabLst>
                <a:tab algn="l" pos="0"/>
              </a:tabLst>
            </a:pPr>
            <a:r>
              <a:rPr b="0" lang="en-GB" sz="1800" spc="-1" strike="noStrike">
                <a:solidFill>
                  <a:srgbClr val="000000"/>
                </a:solidFill>
                <a:latin typeface="Arial"/>
                <a:ea typeface="Calibri"/>
              </a:rPr>
              <a:t>A: the coin toss reference story, </a:t>
            </a:r>
            <a:endParaRPr b="0" i="1" lang="en-GB" sz="1800" spc="-1" strike="noStrike">
              <a:latin typeface="Noto Sans"/>
            </a:endParaRPr>
          </a:p>
          <a:p>
            <a:pPr algn="just">
              <a:lnSpc>
                <a:spcPct val="107000"/>
              </a:lnSpc>
              <a:spcAft>
                <a:spcPts val="799"/>
              </a:spcAft>
              <a:buNone/>
              <a:tabLst>
                <a:tab algn="l" pos="0"/>
              </a:tabLst>
            </a:pPr>
            <a:endParaRPr b="0" i="1" lang="en-GB" sz="1800" spc="-1" strike="noStrike">
              <a:latin typeface="Noto Sans"/>
            </a:endParaRPr>
          </a:p>
          <a:p>
            <a:pPr algn="just">
              <a:lnSpc>
                <a:spcPct val="107000"/>
              </a:lnSpc>
              <a:spcAft>
                <a:spcPts val="799"/>
              </a:spcAft>
              <a:buNone/>
              <a:tabLst>
                <a:tab algn="l" pos="0"/>
              </a:tabLst>
            </a:pPr>
            <a:endParaRPr b="0" i="1" lang="en-GB" sz="1800" spc="-1" strike="noStrike">
              <a:latin typeface="Noto Sans"/>
            </a:endParaRPr>
          </a:p>
          <a:p>
            <a:pPr algn="just">
              <a:lnSpc>
                <a:spcPct val="107000"/>
              </a:lnSpc>
              <a:spcAft>
                <a:spcPts val="799"/>
              </a:spcAft>
              <a:buNone/>
              <a:tabLst>
                <a:tab algn="l" pos="0"/>
              </a:tabLst>
            </a:pPr>
            <a:endParaRPr b="0" i="1" lang="en-GB" sz="1800" spc="-1" strike="noStrike">
              <a:latin typeface="Noto Sans"/>
            </a:endParaRPr>
          </a:p>
          <a:p>
            <a:pPr algn="just">
              <a:lnSpc>
                <a:spcPct val="107000"/>
              </a:lnSpc>
              <a:spcAft>
                <a:spcPts val="799"/>
              </a:spcAft>
              <a:buNone/>
              <a:tabLst>
                <a:tab algn="l" pos="0"/>
              </a:tabLst>
            </a:pPr>
            <a:r>
              <a:rPr b="0" lang="en-GB" sz="1800" spc="-1" strike="noStrike">
                <a:solidFill>
                  <a:srgbClr val="000000"/>
                </a:solidFill>
                <a:latin typeface="Arial"/>
                <a:ea typeface="Calibri"/>
              </a:rPr>
              <a:t>“</a:t>
            </a:r>
            <a:r>
              <a:rPr b="0" i="1" lang="en-GB" sz="1800" spc="-1" strike="noStrike">
                <a:solidFill>
                  <a:srgbClr val="000000"/>
                </a:solidFill>
                <a:latin typeface="Arial"/>
                <a:ea typeface="Calibri"/>
              </a:rPr>
              <a:t>I tossed x coins in a row y times all of which came up heads!</a:t>
            </a:r>
            <a:r>
              <a:rPr b="0" lang="en-GB" sz="1800" spc="-1" strike="noStrike">
                <a:solidFill>
                  <a:srgbClr val="000000"/>
                </a:solidFill>
                <a:latin typeface="Arial"/>
                <a:ea typeface="Calibri"/>
              </a:rPr>
              <a:t>” … pronounced “</a:t>
            </a:r>
            <a:r>
              <a:rPr b="0" i="1" lang="en-GB" sz="1800" spc="-1" strike="noStrike">
                <a:solidFill>
                  <a:srgbClr val="000000"/>
                </a:solidFill>
                <a:latin typeface="Arial"/>
                <a:ea typeface="Calibri"/>
              </a:rPr>
              <a:t>came up heads, not.</a:t>
            </a:r>
            <a:r>
              <a:rPr b="0" lang="en-GB" sz="1800" spc="-1" strike="noStrike">
                <a:solidFill>
                  <a:srgbClr val="000000"/>
                </a:solidFill>
                <a:latin typeface="Arial"/>
                <a:ea typeface="Calibri"/>
              </a:rPr>
              <a:t>”</a:t>
            </a:r>
            <a:endParaRPr b="0" i="1" lang="en-GB" sz="1800" spc="-1" strike="noStrike">
              <a:latin typeface="Noto Sans"/>
            </a:endParaRPr>
          </a:p>
        </p:txBody>
      </p:sp>
      <p:pic>
        <p:nvPicPr>
          <p:cNvPr id="359" name="Picture 3" descr=""/>
          <p:cNvPicPr/>
          <p:nvPr/>
        </p:nvPicPr>
        <p:blipFill>
          <a:blip r:embed="rId2"/>
          <a:stretch/>
        </p:blipFill>
        <p:spPr>
          <a:xfrm>
            <a:off x="9204840" y="0"/>
            <a:ext cx="2986560" cy="1352880"/>
          </a:xfrm>
          <a:prstGeom prst="rect">
            <a:avLst/>
          </a:prstGeom>
          <a:ln w="0">
            <a:noFill/>
          </a:ln>
        </p:spPr>
      </p:pic>
      <p:pic>
        <p:nvPicPr>
          <p:cNvPr id="360" name="Picture 4" descr=""/>
          <p:cNvPicPr/>
          <p:nvPr/>
        </p:nvPicPr>
        <p:blipFill>
          <a:blip r:embed="rId3"/>
          <a:stretch/>
        </p:blipFill>
        <p:spPr>
          <a:xfrm>
            <a:off x="0" y="0"/>
            <a:ext cx="1499040" cy="1267200"/>
          </a:xfrm>
          <a:prstGeom prst="rect">
            <a:avLst/>
          </a:prstGeom>
          <a:ln w="0">
            <a:noFill/>
          </a:ln>
        </p:spPr>
      </p:pic>
      <p:sp>
        <p:nvSpPr>
          <p:cNvPr id="361" name="TextBox 5"/>
          <p:cNvSpPr/>
          <p:nvPr/>
        </p:nvSpPr>
        <p:spPr>
          <a:xfrm>
            <a:off x="2016000" y="3501720"/>
            <a:ext cx="7373160" cy="364680"/>
          </a:xfrm>
          <a:prstGeom prst="rect">
            <a:avLst/>
          </a:prstGeom>
          <a:noFill/>
          <a:ln w="12700">
            <a:noFill/>
          </a:ln>
        </p:spPr>
        <p:style>
          <a:lnRef idx="0"/>
          <a:fillRef idx="0"/>
          <a:effectRef idx="0"/>
          <a:fontRef idx="minor"/>
        </p:style>
      </p:sp>
      <p:pic>
        <p:nvPicPr>
          <p:cNvPr id="362" name="" descr=""/>
          <p:cNvPicPr/>
          <p:nvPr/>
        </p:nvPicPr>
        <p:blipFill>
          <a:blip r:embed="rId4"/>
          <a:stretch/>
        </p:blipFill>
        <p:spPr>
          <a:xfrm>
            <a:off x="10288080" y="5728680"/>
            <a:ext cx="1904760" cy="113004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3" name="image2.jpeg 12" descr=""/>
          <p:cNvPicPr/>
          <p:nvPr/>
        </p:nvPicPr>
        <p:blipFill>
          <a:blip r:embed="rId1"/>
          <a:stretch/>
        </p:blipFill>
        <p:spPr>
          <a:xfrm>
            <a:off x="323640" y="6104520"/>
            <a:ext cx="7363440" cy="510480"/>
          </a:xfrm>
          <a:prstGeom prst="rect">
            <a:avLst/>
          </a:prstGeom>
          <a:ln w="12700">
            <a:noFill/>
          </a:ln>
        </p:spPr>
      </p:pic>
      <p:sp>
        <p:nvSpPr>
          <p:cNvPr id="364" name="Rectangle 12"/>
          <p:cNvSpPr/>
          <p:nvPr/>
        </p:nvSpPr>
        <p:spPr>
          <a:xfrm>
            <a:off x="432720" y="1318680"/>
            <a:ext cx="11867760" cy="2338560"/>
          </a:xfrm>
          <a:prstGeom prst="rect">
            <a:avLst/>
          </a:prstGeom>
          <a:noFill/>
          <a:ln w="0">
            <a:noFill/>
          </a:ln>
        </p:spPr>
        <p:style>
          <a:lnRef idx="0"/>
          <a:fillRef idx="0"/>
          <a:effectRef idx="0"/>
          <a:fontRef idx="minor"/>
        </p:style>
        <p:txBody>
          <a:bodyPr lIns="90000" rIns="90000" tIns="45000" bIns="45000" anchor="t">
            <a:spAutoFit/>
          </a:bodyPr>
          <a:p>
            <a:pPr algn="just">
              <a:lnSpc>
                <a:spcPct val="107000"/>
              </a:lnSpc>
              <a:spcAft>
                <a:spcPts val="799"/>
              </a:spcAft>
              <a:buNone/>
              <a:tabLst>
                <a:tab algn="l" pos="0"/>
              </a:tabLst>
            </a:pPr>
            <a:endParaRPr b="0" i="1" lang="en-GB" sz="1800" spc="-1" strike="noStrike">
              <a:latin typeface="Noto Sans"/>
            </a:endParaRPr>
          </a:p>
          <a:p>
            <a:pPr algn="just">
              <a:lnSpc>
                <a:spcPct val="107000"/>
              </a:lnSpc>
              <a:spcAft>
                <a:spcPts val="799"/>
              </a:spcAft>
              <a:buNone/>
              <a:tabLst>
                <a:tab algn="l" pos="0"/>
              </a:tabLst>
            </a:pPr>
            <a:r>
              <a:rPr b="0" lang="en-GB" sz="1800" spc="-1" strike="noStrike">
                <a:solidFill>
                  <a:srgbClr val="000000"/>
                </a:solidFill>
                <a:latin typeface="Arial"/>
                <a:ea typeface="Calibri"/>
              </a:rPr>
              <a:t>B: the prime counting reference story,</a:t>
            </a:r>
            <a:endParaRPr b="0" i="1" lang="en-GB" sz="1800" spc="-1" strike="noStrike">
              <a:latin typeface="Noto Sans"/>
            </a:endParaRPr>
          </a:p>
          <a:p>
            <a:pPr algn="just">
              <a:lnSpc>
                <a:spcPct val="107000"/>
              </a:lnSpc>
              <a:spcAft>
                <a:spcPts val="799"/>
              </a:spcAft>
              <a:buNone/>
              <a:tabLst>
                <a:tab algn="l" pos="0"/>
              </a:tabLst>
            </a:pPr>
            <a:r>
              <a:rPr b="0" lang="en-GB" sz="1800" spc="-1" strike="noStrike">
                <a:solidFill>
                  <a:srgbClr val="000000"/>
                </a:solidFill>
                <a:latin typeface="Arial"/>
                <a:ea typeface="Calibri"/>
              </a:rPr>
              <a:t> </a:t>
            </a:r>
            <a:endParaRPr b="0" i="1" lang="en-GB" sz="1800" spc="-1" strike="noStrike">
              <a:latin typeface="Noto Sans"/>
            </a:endParaRPr>
          </a:p>
          <a:p>
            <a:pPr algn="just">
              <a:lnSpc>
                <a:spcPct val="107000"/>
              </a:lnSpc>
              <a:spcAft>
                <a:spcPts val="799"/>
              </a:spcAft>
              <a:buNone/>
              <a:tabLst>
                <a:tab algn="l" pos="0"/>
              </a:tabLst>
            </a:pPr>
            <a:endParaRPr b="0" i="1" lang="en-GB" sz="1800" spc="-1" strike="noStrike">
              <a:latin typeface="Noto Sans"/>
            </a:endParaRPr>
          </a:p>
          <a:p>
            <a:pPr algn="just">
              <a:lnSpc>
                <a:spcPct val="107000"/>
              </a:lnSpc>
              <a:spcAft>
                <a:spcPts val="799"/>
              </a:spcAft>
              <a:buNone/>
              <a:tabLst>
                <a:tab algn="l" pos="0"/>
              </a:tabLst>
            </a:pPr>
            <a:endParaRPr b="0" i="1" lang="en-GB" sz="1800" spc="-1" strike="noStrike">
              <a:latin typeface="Noto Sans"/>
            </a:endParaRPr>
          </a:p>
          <a:p>
            <a:pPr algn="just">
              <a:lnSpc>
                <a:spcPct val="107000"/>
              </a:lnSpc>
              <a:spcAft>
                <a:spcPts val="799"/>
              </a:spcAft>
              <a:buNone/>
              <a:tabLst>
                <a:tab algn="l" pos="0"/>
              </a:tabLst>
            </a:pPr>
            <a:r>
              <a:rPr b="0" i="1" lang="en-GB" sz="1800" spc="-1" strike="noStrike">
                <a:solidFill>
                  <a:srgbClr val="000000"/>
                </a:solidFill>
                <a:latin typeface="Arial"/>
                <a:ea typeface="Calibri"/>
              </a:rPr>
              <a:t>“</a:t>
            </a:r>
            <a:r>
              <a:rPr b="0" i="1" lang="en-GB" sz="1800" spc="-1" strike="noStrike">
                <a:solidFill>
                  <a:srgbClr val="000000"/>
                </a:solidFill>
                <a:latin typeface="Arial"/>
                <a:ea typeface="Calibri"/>
              </a:rPr>
              <a:t>There are X many integers after Y which only have one prime less than them!”</a:t>
            </a:r>
            <a:endParaRPr b="0" i="1" lang="en-GB" sz="1800" spc="-1" strike="noStrike">
              <a:latin typeface="Noto Sans"/>
            </a:endParaRPr>
          </a:p>
        </p:txBody>
      </p:sp>
      <p:pic>
        <p:nvPicPr>
          <p:cNvPr id="365" name="Picture 40" descr=""/>
          <p:cNvPicPr/>
          <p:nvPr/>
        </p:nvPicPr>
        <p:blipFill>
          <a:blip r:embed="rId2"/>
          <a:stretch/>
        </p:blipFill>
        <p:spPr>
          <a:xfrm>
            <a:off x="9204840" y="0"/>
            <a:ext cx="2986560" cy="1352880"/>
          </a:xfrm>
          <a:prstGeom prst="rect">
            <a:avLst/>
          </a:prstGeom>
          <a:ln w="0">
            <a:noFill/>
          </a:ln>
        </p:spPr>
      </p:pic>
      <p:pic>
        <p:nvPicPr>
          <p:cNvPr id="366" name="Picture 41" descr=""/>
          <p:cNvPicPr/>
          <p:nvPr/>
        </p:nvPicPr>
        <p:blipFill>
          <a:blip r:embed="rId3"/>
          <a:stretch/>
        </p:blipFill>
        <p:spPr>
          <a:xfrm>
            <a:off x="0" y="0"/>
            <a:ext cx="1499040" cy="1267200"/>
          </a:xfrm>
          <a:prstGeom prst="rect">
            <a:avLst/>
          </a:prstGeom>
          <a:ln w="0">
            <a:noFill/>
          </a:ln>
        </p:spPr>
      </p:pic>
      <p:pic>
        <p:nvPicPr>
          <p:cNvPr id="367" name="" descr=""/>
          <p:cNvPicPr/>
          <p:nvPr/>
        </p:nvPicPr>
        <p:blipFill>
          <a:blip r:embed="rId4"/>
          <a:stretch/>
        </p:blipFill>
        <p:spPr>
          <a:xfrm>
            <a:off x="10288080" y="5728680"/>
            <a:ext cx="1904760" cy="113004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8" name="image2.jpeg 9" descr=""/>
          <p:cNvPicPr/>
          <p:nvPr/>
        </p:nvPicPr>
        <p:blipFill>
          <a:blip r:embed="rId1"/>
          <a:stretch/>
        </p:blipFill>
        <p:spPr>
          <a:xfrm>
            <a:off x="323640" y="6104520"/>
            <a:ext cx="7363440" cy="510480"/>
          </a:xfrm>
          <a:prstGeom prst="rect">
            <a:avLst/>
          </a:prstGeom>
          <a:ln w="12700">
            <a:noFill/>
          </a:ln>
        </p:spPr>
      </p:pic>
      <p:sp>
        <p:nvSpPr>
          <p:cNvPr id="369" name="Rectangle 7"/>
          <p:cNvSpPr/>
          <p:nvPr/>
        </p:nvSpPr>
        <p:spPr>
          <a:xfrm>
            <a:off x="323640" y="1353600"/>
            <a:ext cx="11867760" cy="4332240"/>
          </a:xfrm>
          <a:prstGeom prst="rect">
            <a:avLst/>
          </a:prstGeom>
          <a:noFill/>
          <a:ln w="0">
            <a:noFill/>
          </a:ln>
        </p:spPr>
        <p:style>
          <a:lnRef idx="0"/>
          <a:fillRef idx="0"/>
          <a:effectRef idx="0"/>
          <a:fontRef idx="minor"/>
        </p:style>
        <p:txBody>
          <a:bodyPr lIns="90000" rIns="90000" tIns="45000" bIns="45000" anchor="t">
            <a:spAutoFit/>
          </a:bodyPr>
          <a:p>
            <a:pPr>
              <a:lnSpc>
                <a:spcPct val="107000"/>
              </a:lnSpc>
              <a:spcAft>
                <a:spcPts val="799"/>
              </a:spcAft>
              <a:buNone/>
              <a:tabLst>
                <a:tab algn="l" pos="0"/>
              </a:tabLst>
            </a:pPr>
            <a:r>
              <a:rPr b="1" lang="en-GB" sz="1800" spc="-1" strike="noStrike">
                <a:solidFill>
                  <a:srgbClr val="000000"/>
                </a:solidFill>
                <a:latin typeface="Arial"/>
                <a:ea typeface="Calibri"/>
              </a:rPr>
              <a:t>Pseudo code</a:t>
            </a:r>
            <a:endParaRPr b="0" i="1" lang="en-GB" sz="1800" spc="-1" strike="noStrike">
              <a:latin typeface="Noto Sans"/>
            </a:endParaRPr>
          </a:p>
          <a:p>
            <a:pPr algn="just">
              <a:lnSpc>
                <a:spcPct val="107000"/>
              </a:lnSpc>
              <a:spcAft>
                <a:spcPts val="799"/>
              </a:spcAft>
              <a:buNone/>
              <a:tabLst>
                <a:tab algn="l" pos="0"/>
              </a:tabLst>
            </a:pPr>
            <a:endParaRPr b="0" i="1" lang="en-GB" sz="1800" spc="-1" strike="noStrike">
              <a:latin typeface="Noto Sans"/>
            </a:endParaRPr>
          </a:p>
          <a:p>
            <a:pPr algn="just">
              <a:lnSpc>
                <a:spcPct val="107000"/>
              </a:lnSpc>
              <a:spcAft>
                <a:spcPts val="799"/>
              </a:spcAft>
              <a:buNone/>
              <a:tabLst>
                <a:tab algn="l" pos="0"/>
              </a:tabLst>
            </a:pPr>
            <a:r>
              <a:rPr b="0" lang="en-GB" sz="1800" spc="-1" strike="noStrike">
                <a:solidFill>
                  <a:srgbClr val="000000"/>
                </a:solidFill>
                <a:latin typeface="Arial"/>
                <a:ea typeface="Calibri"/>
              </a:rPr>
              <a:t>Take complete reports</a:t>
            </a:r>
            <a:endParaRPr b="0" i="1" lang="en-GB" sz="1800" spc="-1" strike="noStrike">
              <a:latin typeface="Noto Sans"/>
            </a:endParaRPr>
          </a:p>
          <a:p>
            <a:pPr algn="just">
              <a:lnSpc>
                <a:spcPct val="107000"/>
              </a:lnSpc>
              <a:spcAft>
                <a:spcPts val="799"/>
              </a:spcAft>
              <a:buNone/>
              <a:tabLst>
                <a:tab algn="l" pos="0"/>
              </a:tabLst>
            </a:pPr>
            <a:r>
              <a:rPr b="0" lang="en-GB" sz="1800" spc="-1" strike="noStrike">
                <a:solidFill>
                  <a:srgbClr val="000000"/>
                </a:solidFill>
                <a:latin typeface="Arial"/>
                <a:ea typeface="Calibri"/>
              </a:rPr>
              <a:t>Split them in half</a:t>
            </a:r>
            <a:endParaRPr b="0" i="1" lang="en-GB" sz="1800" spc="-1" strike="noStrike">
              <a:latin typeface="Noto Sans"/>
            </a:endParaRPr>
          </a:p>
          <a:p>
            <a:pPr algn="just">
              <a:lnSpc>
                <a:spcPct val="107000"/>
              </a:lnSpc>
              <a:spcAft>
                <a:spcPts val="799"/>
              </a:spcAft>
              <a:buNone/>
              <a:tabLst>
                <a:tab algn="l" pos="0"/>
              </a:tabLst>
            </a:pPr>
            <a:r>
              <a:rPr b="0" lang="en-GB" sz="1800" spc="-1" strike="noStrike">
                <a:solidFill>
                  <a:srgbClr val="000000"/>
                </a:solidFill>
                <a:latin typeface="Arial"/>
                <a:ea typeface="Calibri"/>
              </a:rPr>
              <a:t>See how much the nulls spoil the even half of the complete reports in MWU terms, say by 22.9%</a:t>
            </a:r>
            <a:endParaRPr b="0" i="1" lang="en-GB" sz="1800" spc="-1" strike="noStrike">
              <a:latin typeface="Noto Sans"/>
            </a:endParaRPr>
          </a:p>
          <a:p>
            <a:pPr algn="just">
              <a:lnSpc>
                <a:spcPct val="107000"/>
              </a:lnSpc>
              <a:spcAft>
                <a:spcPts val="799"/>
              </a:spcAft>
              <a:buNone/>
              <a:tabLst>
                <a:tab algn="l" pos="0"/>
              </a:tabLst>
            </a:pPr>
            <a:endParaRPr b="0" i="1" lang="en-GB" sz="1800" spc="-1" strike="noStrike">
              <a:latin typeface="Noto Sans"/>
            </a:endParaRPr>
          </a:p>
          <a:p>
            <a:pPr algn="just">
              <a:lnSpc>
                <a:spcPct val="107000"/>
              </a:lnSpc>
              <a:spcAft>
                <a:spcPts val="799"/>
              </a:spcAft>
              <a:buNone/>
              <a:tabLst>
                <a:tab algn="l" pos="0"/>
              </a:tabLst>
            </a:pPr>
            <a:r>
              <a:rPr b="0" lang="en-GB" sz="1800" spc="-1" strike="noStrike">
                <a:solidFill>
                  <a:srgbClr val="000000"/>
                </a:solidFill>
                <a:latin typeface="Arial"/>
                <a:ea typeface="Calibri"/>
              </a:rPr>
              <a:t>Go to story A program, and add unlikely coin toss series until the coin story is disinformative enough</a:t>
            </a:r>
            <a:endParaRPr b="0" i="1" lang="en-GB" sz="1800" spc="-1" strike="noStrike">
              <a:latin typeface="Noto Sans"/>
            </a:endParaRPr>
          </a:p>
          <a:p>
            <a:pPr algn="just">
              <a:lnSpc>
                <a:spcPct val="107000"/>
              </a:lnSpc>
              <a:spcAft>
                <a:spcPts val="799"/>
              </a:spcAft>
              <a:buNone/>
              <a:tabLst>
                <a:tab algn="l" pos="0"/>
              </a:tabLst>
            </a:pPr>
            <a:endParaRPr b="0" i="1" lang="en-GB" sz="1800" spc="-1" strike="noStrike">
              <a:latin typeface="Noto Sans"/>
            </a:endParaRPr>
          </a:p>
          <a:p>
            <a:pPr algn="just">
              <a:lnSpc>
                <a:spcPct val="107000"/>
              </a:lnSpc>
              <a:spcAft>
                <a:spcPts val="799"/>
              </a:spcAft>
              <a:buNone/>
              <a:tabLst>
                <a:tab algn="l" pos="0"/>
              </a:tabLst>
            </a:pPr>
            <a:r>
              <a:rPr b="0" lang="en-GB" sz="1800" spc="-1" strike="noStrike">
                <a:solidFill>
                  <a:srgbClr val="000000"/>
                </a:solidFill>
                <a:latin typeface="Arial"/>
                <a:ea typeface="Calibri"/>
              </a:rPr>
              <a:t>Go to story B program, and add false prime counts until the prime count story is disinformative enough</a:t>
            </a:r>
            <a:endParaRPr b="0" i="1" lang="en-GB" sz="1800" spc="-1" strike="noStrike">
              <a:latin typeface="Noto Sans"/>
            </a:endParaRPr>
          </a:p>
          <a:p>
            <a:pPr algn="just">
              <a:lnSpc>
                <a:spcPct val="107000"/>
              </a:lnSpc>
              <a:spcAft>
                <a:spcPts val="799"/>
              </a:spcAft>
              <a:buNone/>
              <a:tabLst>
                <a:tab algn="l" pos="0"/>
              </a:tabLst>
            </a:pPr>
            <a:endParaRPr b="0" i="1" lang="en-GB" sz="1800" spc="-1" strike="noStrike">
              <a:latin typeface="Noto Sans"/>
            </a:endParaRPr>
          </a:p>
          <a:p>
            <a:pPr algn="just">
              <a:lnSpc>
                <a:spcPct val="107000"/>
              </a:lnSpc>
              <a:spcAft>
                <a:spcPts val="799"/>
              </a:spcAft>
              <a:buNone/>
              <a:tabLst>
                <a:tab algn="l" pos="0"/>
              </a:tabLst>
            </a:pPr>
            <a:r>
              <a:rPr b="0" lang="en-GB" sz="1800" spc="-1" strike="noStrike">
                <a:solidFill>
                  <a:srgbClr val="000000"/>
                </a:solidFill>
                <a:latin typeface="Arial"/>
                <a:ea typeface="Calibri"/>
              </a:rPr>
              <a:t>Draw graphs</a:t>
            </a:r>
            <a:endParaRPr b="0" i="1" lang="en-GB" sz="1800" spc="-1" strike="noStrike">
              <a:latin typeface="Noto Sans"/>
            </a:endParaRPr>
          </a:p>
        </p:txBody>
      </p:sp>
      <p:pic>
        <p:nvPicPr>
          <p:cNvPr id="370" name="Picture 24" descr=""/>
          <p:cNvPicPr/>
          <p:nvPr/>
        </p:nvPicPr>
        <p:blipFill>
          <a:blip r:embed="rId2"/>
          <a:stretch/>
        </p:blipFill>
        <p:spPr>
          <a:xfrm>
            <a:off x="9204840" y="0"/>
            <a:ext cx="2986560" cy="1352880"/>
          </a:xfrm>
          <a:prstGeom prst="rect">
            <a:avLst/>
          </a:prstGeom>
          <a:ln w="0">
            <a:noFill/>
          </a:ln>
        </p:spPr>
      </p:pic>
      <p:pic>
        <p:nvPicPr>
          <p:cNvPr id="371" name="Picture 25" descr=""/>
          <p:cNvPicPr/>
          <p:nvPr/>
        </p:nvPicPr>
        <p:blipFill>
          <a:blip r:embed="rId3"/>
          <a:stretch/>
        </p:blipFill>
        <p:spPr>
          <a:xfrm>
            <a:off x="0" y="0"/>
            <a:ext cx="1499040" cy="1267200"/>
          </a:xfrm>
          <a:prstGeom prst="rect">
            <a:avLst/>
          </a:prstGeom>
          <a:ln w="0">
            <a:noFill/>
          </a:ln>
        </p:spPr>
      </p:pic>
      <p:pic>
        <p:nvPicPr>
          <p:cNvPr id="372" name="" descr=""/>
          <p:cNvPicPr/>
          <p:nvPr/>
        </p:nvPicPr>
        <p:blipFill>
          <a:blip r:embed="rId4"/>
          <a:stretch/>
        </p:blipFill>
        <p:spPr>
          <a:xfrm>
            <a:off x="10288080" y="5728680"/>
            <a:ext cx="1904760" cy="113004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8" name="image2.jpeg" descr=""/>
          <p:cNvPicPr/>
          <p:nvPr/>
        </p:nvPicPr>
        <p:blipFill>
          <a:blip r:embed="rId1"/>
          <a:stretch/>
        </p:blipFill>
        <p:spPr>
          <a:xfrm>
            <a:off x="323640" y="6104520"/>
            <a:ext cx="7363440" cy="510480"/>
          </a:xfrm>
          <a:prstGeom prst="rect">
            <a:avLst/>
          </a:prstGeom>
          <a:ln w="12700">
            <a:noFill/>
          </a:ln>
        </p:spPr>
      </p:pic>
      <p:pic>
        <p:nvPicPr>
          <p:cNvPr id="89" name="Picture 1" descr=""/>
          <p:cNvPicPr/>
          <p:nvPr/>
        </p:nvPicPr>
        <p:blipFill>
          <a:blip r:embed="rId2"/>
          <a:stretch/>
        </p:blipFill>
        <p:spPr>
          <a:xfrm>
            <a:off x="9204840" y="0"/>
            <a:ext cx="2986560" cy="1352880"/>
          </a:xfrm>
          <a:prstGeom prst="rect">
            <a:avLst/>
          </a:prstGeom>
          <a:ln w="0">
            <a:noFill/>
          </a:ln>
        </p:spPr>
      </p:pic>
      <p:pic>
        <p:nvPicPr>
          <p:cNvPr id="90" name="Picture 2" descr=""/>
          <p:cNvPicPr/>
          <p:nvPr/>
        </p:nvPicPr>
        <p:blipFill>
          <a:blip r:embed="rId3"/>
          <a:stretch/>
        </p:blipFill>
        <p:spPr>
          <a:xfrm>
            <a:off x="0" y="0"/>
            <a:ext cx="1499040" cy="1267200"/>
          </a:xfrm>
          <a:prstGeom prst="rect">
            <a:avLst/>
          </a:prstGeom>
          <a:ln w="0">
            <a:noFill/>
          </a:ln>
        </p:spPr>
      </p:pic>
      <p:pic>
        <p:nvPicPr>
          <p:cNvPr id="91" name="" descr=""/>
          <p:cNvPicPr/>
          <p:nvPr/>
        </p:nvPicPr>
        <p:blipFill>
          <a:blip r:embed="rId4"/>
          <a:stretch/>
        </p:blipFill>
        <p:spPr>
          <a:xfrm>
            <a:off x="2654280" y="914400"/>
            <a:ext cx="6667200" cy="4990680"/>
          </a:xfrm>
          <a:prstGeom prst="rect">
            <a:avLst/>
          </a:prstGeom>
          <a:ln w="0">
            <a:noFill/>
          </a:ln>
        </p:spPr>
      </p:pic>
      <p:pic>
        <p:nvPicPr>
          <p:cNvPr id="92" name="" descr=""/>
          <p:cNvPicPr/>
          <p:nvPr/>
        </p:nvPicPr>
        <p:blipFill>
          <a:blip r:embed="rId5"/>
          <a:stretch/>
        </p:blipFill>
        <p:spPr>
          <a:xfrm>
            <a:off x="10260000" y="5709960"/>
            <a:ext cx="1904760" cy="1130040"/>
          </a:xfrm>
          <a:prstGeom prst="rect">
            <a:avLst/>
          </a:prstGeom>
          <a:ln w="0">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3" name="image2.jpeg 17" descr=""/>
          <p:cNvPicPr/>
          <p:nvPr/>
        </p:nvPicPr>
        <p:blipFill>
          <a:blip r:embed="rId1"/>
          <a:stretch/>
        </p:blipFill>
        <p:spPr>
          <a:xfrm>
            <a:off x="323640" y="6104520"/>
            <a:ext cx="7363440" cy="510480"/>
          </a:xfrm>
          <a:prstGeom prst="rect">
            <a:avLst/>
          </a:prstGeom>
          <a:ln w="12700">
            <a:noFill/>
          </a:ln>
        </p:spPr>
      </p:pic>
      <p:sp>
        <p:nvSpPr>
          <p:cNvPr id="374" name="Rectangle 17"/>
          <p:cNvSpPr/>
          <p:nvPr/>
        </p:nvSpPr>
        <p:spPr>
          <a:xfrm>
            <a:off x="432720" y="1318680"/>
            <a:ext cx="11867760" cy="2733480"/>
          </a:xfrm>
          <a:prstGeom prst="rect">
            <a:avLst/>
          </a:prstGeom>
          <a:noFill/>
          <a:ln w="0">
            <a:noFill/>
          </a:ln>
        </p:spPr>
        <p:style>
          <a:lnRef idx="0"/>
          <a:fillRef idx="0"/>
          <a:effectRef idx="0"/>
          <a:fontRef idx="minor"/>
        </p:style>
        <p:txBody>
          <a:bodyPr lIns="90000" rIns="90000" tIns="45000" bIns="45000" anchor="t">
            <a:spAutoFit/>
          </a:bodyPr>
          <a:p>
            <a:pPr algn="just">
              <a:lnSpc>
                <a:spcPct val="107000"/>
              </a:lnSpc>
              <a:spcAft>
                <a:spcPts val="799"/>
              </a:spcAft>
              <a:buNone/>
              <a:tabLst>
                <a:tab algn="l" pos="0"/>
              </a:tabLst>
            </a:pPr>
            <a:endParaRPr b="0" i="1" lang="en-GB" sz="1800" spc="-1" strike="noStrike">
              <a:latin typeface="Noto Sans"/>
            </a:endParaRPr>
          </a:p>
          <a:p>
            <a:pPr algn="just">
              <a:lnSpc>
                <a:spcPct val="107000"/>
              </a:lnSpc>
              <a:spcAft>
                <a:spcPts val="799"/>
              </a:spcAft>
              <a:buNone/>
              <a:tabLst>
                <a:tab algn="l" pos="0"/>
              </a:tabLst>
            </a:pPr>
            <a:endParaRPr b="0" i="1" lang="en-GB" sz="1800" spc="-1" strike="noStrike">
              <a:latin typeface="Noto Sans"/>
            </a:endParaRPr>
          </a:p>
          <a:p>
            <a:pPr algn="just">
              <a:lnSpc>
                <a:spcPct val="107000"/>
              </a:lnSpc>
              <a:spcAft>
                <a:spcPts val="799"/>
              </a:spcAft>
              <a:buNone/>
              <a:tabLst>
                <a:tab algn="l" pos="0"/>
              </a:tabLst>
            </a:pPr>
            <a:r>
              <a:rPr b="0" lang="en-GB" sz="1800" spc="-1" strike="noStrike">
                <a:solidFill>
                  <a:srgbClr val="000000"/>
                </a:solidFill>
                <a:latin typeface="Arial"/>
                <a:ea typeface="Calibri"/>
              </a:rPr>
              <a:t>A: the coin toss reference story, </a:t>
            </a:r>
            <a:endParaRPr b="0" i="1" lang="en-GB" sz="1800" spc="-1" strike="noStrike">
              <a:latin typeface="Noto Sans"/>
            </a:endParaRPr>
          </a:p>
          <a:p>
            <a:pPr algn="just">
              <a:lnSpc>
                <a:spcPct val="107000"/>
              </a:lnSpc>
              <a:spcAft>
                <a:spcPts val="799"/>
              </a:spcAft>
              <a:buNone/>
              <a:tabLst>
                <a:tab algn="l" pos="0"/>
              </a:tabLst>
            </a:pPr>
            <a:endParaRPr b="0" i="1" lang="en-GB" sz="1800" spc="-1" strike="noStrike">
              <a:latin typeface="Noto Sans"/>
            </a:endParaRPr>
          </a:p>
          <a:p>
            <a:pPr algn="just">
              <a:lnSpc>
                <a:spcPct val="107000"/>
              </a:lnSpc>
              <a:spcAft>
                <a:spcPts val="799"/>
              </a:spcAft>
              <a:buNone/>
              <a:tabLst>
                <a:tab algn="l" pos="0"/>
              </a:tabLst>
            </a:pPr>
            <a:endParaRPr b="0" i="1" lang="en-GB" sz="1800" spc="-1" strike="noStrike">
              <a:latin typeface="Noto Sans"/>
            </a:endParaRPr>
          </a:p>
          <a:p>
            <a:pPr algn="just">
              <a:lnSpc>
                <a:spcPct val="107000"/>
              </a:lnSpc>
              <a:spcAft>
                <a:spcPts val="799"/>
              </a:spcAft>
              <a:buNone/>
              <a:tabLst>
                <a:tab algn="l" pos="0"/>
              </a:tabLst>
            </a:pPr>
            <a:endParaRPr b="0" i="1" lang="en-GB" sz="1800" spc="-1" strike="noStrike">
              <a:latin typeface="Noto Sans"/>
            </a:endParaRPr>
          </a:p>
          <a:p>
            <a:pPr algn="just">
              <a:lnSpc>
                <a:spcPct val="107000"/>
              </a:lnSpc>
              <a:spcAft>
                <a:spcPts val="799"/>
              </a:spcAft>
              <a:buNone/>
              <a:tabLst>
                <a:tab algn="l" pos="0"/>
              </a:tabLst>
            </a:pPr>
            <a:r>
              <a:rPr b="0" lang="en-GB" sz="1800" spc="-1" strike="noStrike">
                <a:solidFill>
                  <a:srgbClr val="000000"/>
                </a:solidFill>
                <a:latin typeface="Arial"/>
                <a:ea typeface="Calibri"/>
              </a:rPr>
              <a:t>“</a:t>
            </a:r>
            <a:r>
              <a:rPr b="0" i="1" lang="en-GB" sz="1800" spc="-1" strike="noStrike">
                <a:solidFill>
                  <a:srgbClr val="000000"/>
                </a:solidFill>
                <a:latin typeface="Arial"/>
                <a:ea typeface="Calibri"/>
              </a:rPr>
              <a:t>I tossed x coins in a row y times all of which came up heads!</a:t>
            </a:r>
            <a:r>
              <a:rPr b="0" lang="en-GB" sz="1800" spc="-1" strike="noStrike">
                <a:solidFill>
                  <a:srgbClr val="000000"/>
                </a:solidFill>
                <a:latin typeface="Arial"/>
                <a:ea typeface="Calibri"/>
              </a:rPr>
              <a:t>” … pronounced “</a:t>
            </a:r>
            <a:r>
              <a:rPr b="0" i="1" lang="en-GB" sz="1800" spc="-1" strike="noStrike">
                <a:solidFill>
                  <a:srgbClr val="000000"/>
                </a:solidFill>
                <a:latin typeface="Arial"/>
                <a:ea typeface="Calibri"/>
              </a:rPr>
              <a:t>came up heads, not.</a:t>
            </a:r>
            <a:r>
              <a:rPr b="0" lang="en-GB" sz="1800" spc="-1" strike="noStrike">
                <a:solidFill>
                  <a:srgbClr val="000000"/>
                </a:solidFill>
                <a:latin typeface="Arial"/>
                <a:ea typeface="Calibri"/>
              </a:rPr>
              <a:t>”</a:t>
            </a:r>
            <a:endParaRPr b="0" i="1" lang="en-GB" sz="1800" spc="-1" strike="noStrike">
              <a:latin typeface="Noto Sans"/>
            </a:endParaRPr>
          </a:p>
        </p:txBody>
      </p:sp>
      <p:pic>
        <p:nvPicPr>
          <p:cNvPr id="375" name="Picture 50" descr=""/>
          <p:cNvPicPr/>
          <p:nvPr/>
        </p:nvPicPr>
        <p:blipFill>
          <a:blip r:embed="rId2"/>
          <a:stretch/>
        </p:blipFill>
        <p:spPr>
          <a:xfrm>
            <a:off x="9204840" y="0"/>
            <a:ext cx="2986560" cy="1352880"/>
          </a:xfrm>
          <a:prstGeom prst="rect">
            <a:avLst/>
          </a:prstGeom>
          <a:ln w="0">
            <a:noFill/>
          </a:ln>
        </p:spPr>
      </p:pic>
      <p:pic>
        <p:nvPicPr>
          <p:cNvPr id="376" name="Picture 51" descr=""/>
          <p:cNvPicPr/>
          <p:nvPr/>
        </p:nvPicPr>
        <p:blipFill>
          <a:blip r:embed="rId3"/>
          <a:stretch/>
        </p:blipFill>
        <p:spPr>
          <a:xfrm>
            <a:off x="0" y="0"/>
            <a:ext cx="1499040" cy="1267200"/>
          </a:xfrm>
          <a:prstGeom prst="rect">
            <a:avLst/>
          </a:prstGeom>
          <a:ln w="0">
            <a:noFill/>
          </a:ln>
        </p:spPr>
      </p:pic>
      <p:sp>
        <p:nvSpPr>
          <p:cNvPr id="377" name="TextBox 14"/>
          <p:cNvSpPr/>
          <p:nvPr/>
        </p:nvSpPr>
        <p:spPr>
          <a:xfrm>
            <a:off x="2016000" y="3501720"/>
            <a:ext cx="7373160" cy="364680"/>
          </a:xfrm>
          <a:prstGeom prst="rect">
            <a:avLst/>
          </a:prstGeom>
          <a:noFill/>
          <a:ln w="12700">
            <a:noFill/>
          </a:ln>
        </p:spPr>
        <p:style>
          <a:lnRef idx="0"/>
          <a:fillRef idx="0"/>
          <a:effectRef idx="0"/>
          <a:fontRef idx="minor"/>
        </p:style>
      </p:sp>
      <p:pic>
        <p:nvPicPr>
          <p:cNvPr id="378" name="" descr=""/>
          <p:cNvPicPr/>
          <p:nvPr/>
        </p:nvPicPr>
        <p:blipFill>
          <a:blip r:embed="rId4"/>
          <a:stretch/>
        </p:blipFill>
        <p:spPr>
          <a:xfrm>
            <a:off x="10288080" y="5728680"/>
            <a:ext cx="1904760" cy="113004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9" name="image2.jpeg" descr=""/>
          <p:cNvPicPr/>
          <p:nvPr/>
        </p:nvPicPr>
        <p:blipFill>
          <a:blip r:embed="rId1"/>
          <a:stretch/>
        </p:blipFill>
        <p:spPr>
          <a:xfrm>
            <a:off x="323640" y="6104520"/>
            <a:ext cx="7363440" cy="510480"/>
          </a:xfrm>
          <a:prstGeom prst="rect">
            <a:avLst/>
          </a:prstGeom>
          <a:ln w="12700">
            <a:noFill/>
          </a:ln>
        </p:spPr>
      </p:pic>
      <p:pic>
        <p:nvPicPr>
          <p:cNvPr id="380" name="Picture 3" descr=""/>
          <p:cNvPicPr/>
          <p:nvPr/>
        </p:nvPicPr>
        <p:blipFill>
          <a:blip r:embed="rId2"/>
          <a:stretch/>
        </p:blipFill>
        <p:spPr>
          <a:xfrm>
            <a:off x="9204840" y="0"/>
            <a:ext cx="2986560" cy="1352880"/>
          </a:xfrm>
          <a:prstGeom prst="rect">
            <a:avLst/>
          </a:prstGeom>
          <a:ln w="0">
            <a:noFill/>
          </a:ln>
        </p:spPr>
      </p:pic>
      <p:pic>
        <p:nvPicPr>
          <p:cNvPr id="381" name="Picture 4" descr=""/>
          <p:cNvPicPr/>
          <p:nvPr/>
        </p:nvPicPr>
        <p:blipFill>
          <a:blip r:embed="rId3"/>
          <a:stretch/>
        </p:blipFill>
        <p:spPr>
          <a:xfrm>
            <a:off x="0" y="0"/>
            <a:ext cx="1499040" cy="1267200"/>
          </a:xfrm>
          <a:prstGeom prst="rect">
            <a:avLst/>
          </a:prstGeom>
          <a:ln w="0">
            <a:noFill/>
          </a:ln>
        </p:spPr>
      </p:pic>
      <p:pic>
        <p:nvPicPr>
          <p:cNvPr id="382" name="" descr=""/>
          <p:cNvPicPr/>
          <p:nvPr/>
        </p:nvPicPr>
        <p:blipFill>
          <a:blip r:embed="rId4"/>
          <a:stretch/>
        </p:blipFill>
        <p:spPr>
          <a:xfrm>
            <a:off x="0" y="360"/>
            <a:ext cx="9109800" cy="6857640"/>
          </a:xfrm>
          <a:prstGeom prst="rect">
            <a:avLst/>
          </a:prstGeom>
          <a:ln w="0">
            <a:noFill/>
          </a:ln>
        </p:spPr>
      </p:pic>
      <p:sp>
        <p:nvSpPr>
          <p:cNvPr id="383" name=""/>
          <p:cNvSpPr txBox="1"/>
          <p:nvPr/>
        </p:nvSpPr>
        <p:spPr>
          <a:xfrm>
            <a:off x="9180000" y="3420000"/>
            <a:ext cx="2880000" cy="1645560"/>
          </a:xfrm>
          <a:prstGeom prst="rect">
            <a:avLst/>
          </a:prstGeom>
          <a:noFill/>
          <a:ln w="0">
            <a:noFill/>
          </a:ln>
        </p:spPr>
        <p:txBody>
          <a:bodyPr lIns="90000" rIns="90000" tIns="45000" bIns="45000" anchor="t">
            <a:noAutofit/>
          </a:bodyPr>
          <a:p>
            <a:r>
              <a:rPr b="0" i="1" lang="en-GB" sz="1800" spc="-1" strike="noStrike">
                <a:latin typeface="Noto Sans"/>
              </a:rPr>
              <a:t>I tossed 34 coins ten times and they all came up the same!</a:t>
            </a:r>
            <a:endParaRPr b="0" i="1" lang="en-GB" sz="1800" spc="-1" strike="noStrike">
              <a:latin typeface="Noto Sans"/>
            </a:endParaRPr>
          </a:p>
          <a:p>
            <a:endParaRPr b="0" i="1" lang="en-GB" sz="1800" spc="-1" strike="noStrike">
              <a:latin typeface="Noto Sans"/>
            </a:endParaRPr>
          </a:p>
          <a:p>
            <a:r>
              <a:rPr b="0" i="1" lang="en-GB" sz="1800" spc="-1" strike="noStrike">
                <a:latin typeface="Noto Sans"/>
              </a:rPr>
              <a:t>	</a:t>
            </a:r>
            <a:r>
              <a:rPr b="0" i="1" lang="en-GB" sz="1800" spc="-1" strike="noStrike">
                <a:latin typeface="Noto Sans"/>
              </a:rPr>
              <a:t>*”not”</a:t>
            </a:r>
            <a:endParaRPr b="0" i="1" lang="en-GB" sz="1800" spc="-1" strike="noStrike">
              <a:latin typeface="Noto Sans"/>
            </a:endParaRPr>
          </a:p>
        </p:txBody>
      </p:sp>
      <p:pic>
        <p:nvPicPr>
          <p:cNvPr id="384" name="" descr=""/>
          <p:cNvPicPr/>
          <p:nvPr/>
        </p:nvPicPr>
        <p:blipFill>
          <a:blip r:embed="rId5"/>
          <a:stretch/>
        </p:blipFill>
        <p:spPr>
          <a:xfrm>
            <a:off x="10288080" y="5728680"/>
            <a:ext cx="1904760" cy="113004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5" name="image2.jpeg 16" descr=""/>
          <p:cNvPicPr/>
          <p:nvPr/>
        </p:nvPicPr>
        <p:blipFill>
          <a:blip r:embed="rId1"/>
          <a:stretch/>
        </p:blipFill>
        <p:spPr>
          <a:xfrm>
            <a:off x="323640" y="6104520"/>
            <a:ext cx="7363440" cy="510480"/>
          </a:xfrm>
          <a:prstGeom prst="rect">
            <a:avLst/>
          </a:prstGeom>
          <a:ln w="12700">
            <a:noFill/>
          </a:ln>
        </p:spPr>
      </p:pic>
      <p:sp>
        <p:nvSpPr>
          <p:cNvPr id="386" name="Rectangle 16"/>
          <p:cNvSpPr/>
          <p:nvPr/>
        </p:nvSpPr>
        <p:spPr>
          <a:xfrm>
            <a:off x="432720" y="1318680"/>
            <a:ext cx="11867760" cy="1172880"/>
          </a:xfrm>
          <a:prstGeom prst="rect">
            <a:avLst/>
          </a:prstGeom>
          <a:noFill/>
          <a:ln w="0">
            <a:noFill/>
          </a:ln>
        </p:spPr>
        <p:style>
          <a:lnRef idx="0"/>
          <a:fillRef idx="0"/>
          <a:effectRef idx="0"/>
          <a:fontRef idx="minor"/>
        </p:style>
        <p:txBody>
          <a:bodyPr lIns="90000" rIns="90000" tIns="45000" bIns="45000" anchor="t">
            <a:spAutoFit/>
          </a:bodyPr>
          <a:p>
            <a:pPr algn="just">
              <a:lnSpc>
                <a:spcPct val="107000"/>
              </a:lnSpc>
              <a:spcAft>
                <a:spcPts val="799"/>
              </a:spcAft>
              <a:buNone/>
              <a:tabLst>
                <a:tab algn="l" pos="0"/>
              </a:tabLst>
            </a:pPr>
            <a:r>
              <a:rPr b="0" lang="en-GB" sz="1800" spc="-1" strike="noStrike">
                <a:solidFill>
                  <a:srgbClr val="000000"/>
                </a:solidFill>
                <a:latin typeface="Arial"/>
                <a:ea typeface="Calibri"/>
              </a:rPr>
              <a:t>B: the prime counting reference story,</a:t>
            </a:r>
            <a:endParaRPr b="0" i="1" lang="en-GB" sz="1800" spc="-1" strike="noStrike">
              <a:latin typeface="Noto Sans"/>
            </a:endParaRPr>
          </a:p>
          <a:p>
            <a:pPr algn="just">
              <a:lnSpc>
                <a:spcPct val="107000"/>
              </a:lnSpc>
              <a:spcAft>
                <a:spcPts val="799"/>
              </a:spcAft>
              <a:buNone/>
              <a:tabLst>
                <a:tab algn="l" pos="0"/>
              </a:tabLst>
            </a:pPr>
            <a:r>
              <a:rPr b="0" lang="en-GB" sz="1800" spc="-1" strike="noStrike">
                <a:solidFill>
                  <a:srgbClr val="000000"/>
                </a:solidFill>
                <a:latin typeface="Arial"/>
                <a:ea typeface="Calibri"/>
              </a:rPr>
              <a:t> </a:t>
            </a:r>
            <a:endParaRPr b="0" i="1" lang="en-GB" sz="1800" spc="-1" strike="noStrike">
              <a:latin typeface="Noto Sans"/>
            </a:endParaRPr>
          </a:p>
          <a:p>
            <a:pPr algn="just">
              <a:lnSpc>
                <a:spcPct val="107000"/>
              </a:lnSpc>
              <a:spcAft>
                <a:spcPts val="799"/>
              </a:spcAft>
              <a:buNone/>
              <a:tabLst>
                <a:tab algn="l" pos="0"/>
              </a:tabLst>
            </a:pPr>
            <a:r>
              <a:rPr b="0" i="1" lang="en-GB" sz="1800" spc="-1" strike="noStrike">
                <a:solidFill>
                  <a:srgbClr val="000000"/>
                </a:solidFill>
                <a:latin typeface="Arial"/>
                <a:ea typeface="Calibri"/>
              </a:rPr>
              <a:t>“</a:t>
            </a:r>
            <a:r>
              <a:rPr b="0" i="1" lang="en-GB" sz="1800" spc="-1" strike="noStrike">
                <a:solidFill>
                  <a:srgbClr val="000000"/>
                </a:solidFill>
                <a:latin typeface="Arial"/>
                <a:ea typeface="Calibri"/>
              </a:rPr>
              <a:t>There are X many integers after Y which only have one prime less than them!”</a:t>
            </a:r>
            <a:endParaRPr b="0" i="1" lang="en-GB" sz="1800" spc="-1" strike="noStrike">
              <a:latin typeface="Noto Sans"/>
            </a:endParaRPr>
          </a:p>
        </p:txBody>
      </p:sp>
      <p:pic>
        <p:nvPicPr>
          <p:cNvPr id="387" name="Picture 34" descr=""/>
          <p:cNvPicPr/>
          <p:nvPr/>
        </p:nvPicPr>
        <p:blipFill>
          <a:blip r:embed="rId2"/>
          <a:stretch/>
        </p:blipFill>
        <p:spPr>
          <a:xfrm>
            <a:off x="9204840" y="0"/>
            <a:ext cx="2986560" cy="1352880"/>
          </a:xfrm>
          <a:prstGeom prst="rect">
            <a:avLst/>
          </a:prstGeom>
          <a:ln w="0">
            <a:noFill/>
          </a:ln>
        </p:spPr>
      </p:pic>
      <p:pic>
        <p:nvPicPr>
          <p:cNvPr id="388" name="Picture 35" descr=""/>
          <p:cNvPicPr/>
          <p:nvPr/>
        </p:nvPicPr>
        <p:blipFill>
          <a:blip r:embed="rId3"/>
          <a:stretch/>
        </p:blipFill>
        <p:spPr>
          <a:xfrm>
            <a:off x="0" y="0"/>
            <a:ext cx="1499040" cy="1267200"/>
          </a:xfrm>
          <a:prstGeom prst="rect">
            <a:avLst/>
          </a:prstGeom>
          <a:ln w="0">
            <a:noFill/>
          </a:ln>
        </p:spPr>
      </p:pic>
      <p:pic>
        <p:nvPicPr>
          <p:cNvPr id="389" name="" descr=""/>
          <p:cNvPicPr/>
          <p:nvPr/>
        </p:nvPicPr>
        <p:blipFill>
          <a:blip r:embed="rId4"/>
          <a:stretch/>
        </p:blipFill>
        <p:spPr>
          <a:xfrm>
            <a:off x="10288080" y="5728680"/>
            <a:ext cx="1904760" cy="113004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0" name="image2.jpeg" descr=""/>
          <p:cNvPicPr/>
          <p:nvPr/>
        </p:nvPicPr>
        <p:blipFill>
          <a:blip r:embed="rId1"/>
          <a:stretch/>
        </p:blipFill>
        <p:spPr>
          <a:xfrm>
            <a:off x="323640" y="6104520"/>
            <a:ext cx="7363440" cy="510480"/>
          </a:xfrm>
          <a:prstGeom prst="rect">
            <a:avLst/>
          </a:prstGeom>
          <a:ln w="12700">
            <a:noFill/>
          </a:ln>
        </p:spPr>
      </p:pic>
      <p:pic>
        <p:nvPicPr>
          <p:cNvPr id="391" name="Picture 3" descr=""/>
          <p:cNvPicPr/>
          <p:nvPr/>
        </p:nvPicPr>
        <p:blipFill>
          <a:blip r:embed="rId2"/>
          <a:stretch/>
        </p:blipFill>
        <p:spPr>
          <a:xfrm>
            <a:off x="9204840" y="0"/>
            <a:ext cx="2986560" cy="1352880"/>
          </a:xfrm>
          <a:prstGeom prst="rect">
            <a:avLst/>
          </a:prstGeom>
          <a:ln w="0">
            <a:noFill/>
          </a:ln>
        </p:spPr>
      </p:pic>
      <p:pic>
        <p:nvPicPr>
          <p:cNvPr id="392" name="Picture 4" descr=""/>
          <p:cNvPicPr/>
          <p:nvPr/>
        </p:nvPicPr>
        <p:blipFill>
          <a:blip r:embed="rId3"/>
          <a:stretch/>
        </p:blipFill>
        <p:spPr>
          <a:xfrm>
            <a:off x="0" y="0"/>
            <a:ext cx="1499040" cy="1267200"/>
          </a:xfrm>
          <a:prstGeom prst="rect">
            <a:avLst/>
          </a:prstGeom>
          <a:ln w="0">
            <a:noFill/>
          </a:ln>
        </p:spPr>
      </p:pic>
      <p:sp>
        <p:nvSpPr>
          <p:cNvPr id="393" name="TextBox 7"/>
          <p:cNvSpPr/>
          <p:nvPr/>
        </p:nvSpPr>
        <p:spPr>
          <a:xfrm>
            <a:off x="7560000" y="1649880"/>
            <a:ext cx="3996360" cy="3930120"/>
          </a:xfrm>
          <a:prstGeom prst="rect">
            <a:avLst/>
          </a:prstGeom>
          <a:noFill/>
          <a:ln w="12700">
            <a:noFill/>
          </a:ln>
        </p:spPr>
        <p:style>
          <a:lnRef idx="0"/>
          <a:fillRef idx="0"/>
          <a:effectRef idx="0"/>
          <a:fontRef idx="minor"/>
        </p:style>
        <p:txBody>
          <a:bodyPr numCol="1" spcCol="38160" horzOverflow="overflow" vertOverflow="overflow" lIns="45720" rIns="45720" tIns="45000" bIns="45000" anchor="t">
            <a:spAutoFit/>
          </a:bodyPr>
          <a:p>
            <a:pPr>
              <a:lnSpc>
                <a:spcPct val="100000"/>
              </a:lnSpc>
              <a:buNone/>
              <a:tabLst>
                <a:tab algn="l" pos="0"/>
              </a:tabLst>
            </a:pPr>
            <a:r>
              <a:rPr b="0" lang="en-GB" sz="1800" spc="-1" strike="noStrike">
                <a:solidFill>
                  <a:srgbClr val="000000"/>
                </a:solidFill>
                <a:latin typeface="Arial"/>
                <a:ea typeface="Calibri"/>
              </a:rPr>
              <a:t>Here is the real prime counting function</a:t>
            </a:r>
            <a:endParaRPr b="0" i="1" lang="en-GB" sz="1800" spc="-1" strike="noStrike">
              <a:latin typeface="Noto Sans"/>
            </a:endParaRPr>
          </a:p>
          <a:p>
            <a:pPr>
              <a:lnSpc>
                <a:spcPct val="100000"/>
              </a:lnSpc>
              <a:buNone/>
              <a:tabLst>
                <a:tab algn="l" pos="0"/>
              </a:tabLst>
            </a:pPr>
            <a:endParaRPr b="0" i="1" lang="en-GB" sz="1800" spc="-1" strike="noStrike">
              <a:latin typeface="Noto Sans"/>
            </a:endParaRPr>
          </a:p>
          <a:p>
            <a:pPr>
              <a:lnSpc>
                <a:spcPct val="100000"/>
              </a:lnSpc>
              <a:buNone/>
              <a:tabLst>
                <a:tab algn="l" pos="0"/>
              </a:tabLst>
            </a:pPr>
            <a:r>
              <a:rPr b="0" lang="en-GB" sz="1800" spc="-1" strike="noStrike">
                <a:solidFill>
                  <a:srgbClr val="000000"/>
                </a:solidFill>
                <a:latin typeface="Arial"/>
                <a:ea typeface="Calibri"/>
              </a:rPr>
              <a:t>Infinite, slightly unpredictable.</a:t>
            </a:r>
            <a:endParaRPr b="0" i="1" lang="en-GB" sz="1800" spc="-1" strike="noStrike">
              <a:latin typeface="Noto Sans"/>
            </a:endParaRPr>
          </a:p>
          <a:p>
            <a:pPr>
              <a:lnSpc>
                <a:spcPct val="100000"/>
              </a:lnSpc>
              <a:buNone/>
              <a:tabLst>
                <a:tab algn="l" pos="0"/>
              </a:tabLst>
            </a:pPr>
            <a:endParaRPr b="0" i="1" lang="en-GB" sz="1800" spc="-1" strike="noStrike">
              <a:latin typeface="Noto Sans"/>
            </a:endParaRPr>
          </a:p>
          <a:p>
            <a:pPr>
              <a:lnSpc>
                <a:spcPct val="100000"/>
              </a:lnSpc>
              <a:buNone/>
              <a:tabLst>
                <a:tab algn="l" pos="0"/>
              </a:tabLst>
            </a:pPr>
            <a:r>
              <a:rPr b="0" lang="en-GB" sz="1800" spc="-1" strike="noStrike">
                <a:solidFill>
                  <a:srgbClr val="000000"/>
                </a:solidFill>
                <a:latin typeface="Arial"/>
                <a:ea typeface="Calibri"/>
              </a:rPr>
              <a:t>2 has 1 prime less than or equal to it, i.e. self {2} &lt;1 is not prime&gt;</a:t>
            </a:r>
            <a:endParaRPr b="0" i="1" lang="en-GB" sz="1800" spc="-1" strike="noStrike">
              <a:latin typeface="Noto Sans"/>
            </a:endParaRPr>
          </a:p>
          <a:p>
            <a:pPr>
              <a:lnSpc>
                <a:spcPct val="100000"/>
              </a:lnSpc>
              <a:buNone/>
              <a:tabLst>
                <a:tab algn="l" pos="0"/>
              </a:tabLst>
            </a:pPr>
            <a:endParaRPr b="0" i="1" lang="en-GB" sz="1800" spc="-1" strike="noStrike">
              <a:latin typeface="Noto Sans"/>
            </a:endParaRPr>
          </a:p>
          <a:p>
            <a:pPr>
              <a:lnSpc>
                <a:spcPct val="100000"/>
              </a:lnSpc>
              <a:buNone/>
              <a:tabLst>
                <a:tab algn="l" pos="0"/>
              </a:tabLst>
            </a:pPr>
            <a:r>
              <a:rPr b="0" lang="en-GB" sz="1800" spc="-1" strike="noStrike">
                <a:solidFill>
                  <a:srgbClr val="000000"/>
                </a:solidFill>
                <a:latin typeface="Arial"/>
                <a:ea typeface="Calibri"/>
              </a:rPr>
              <a:t>10 has 4 which are { 2, 3, 5, 7 }</a:t>
            </a:r>
            <a:endParaRPr b="0" i="1" lang="en-GB" sz="1800" spc="-1" strike="noStrike">
              <a:latin typeface="Noto Sans"/>
            </a:endParaRPr>
          </a:p>
          <a:p>
            <a:pPr>
              <a:lnSpc>
                <a:spcPct val="100000"/>
              </a:lnSpc>
              <a:buNone/>
              <a:tabLst>
                <a:tab algn="l" pos="0"/>
              </a:tabLst>
            </a:pPr>
            <a:endParaRPr b="0" i="1" lang="en-GB" sz="1800" spc="-1" strike="noStrike">
              <a:latin typeface="Noto Sans"/>
            </a:endParaRPr>
          </a:p>
          <a:p>
            <a:pPr>
              <a:lnSpc>
                <a:spcPct val="100000"/>
              </a:lnSpc>
              <a:buNone/>
              <a:tabLst>
                <a:tab algn="l" pos="0"/>
              </a:tabLst>
            </a:pPr>
            <a:r>
              <a:rPr b="0" lang="en-GB" sz="1800" spc="-1" strike="noStrike">
                <a:solidFill>
                  <a:srgbClr val="000000"/>
                </a:solidFill>
                <a:latin typeface="Arial"/>
                <a:ea typeface="Calibri"/>
              </a:rPr>
              <a:t>million bucks if you solve it</a:t>
            </a:r>
            <a:endParaRPr b="0" i="1" lang="en-GB" sz="1800" spc="-1" strike="noStrike">
              <a:latin typeface="Noto Sans"/>
            </a:endParaRPr>
          </a:p>
          <a:p>
            <a:pPr>
              <a:lnSpc>
                <a:spcPct val="100000"/>
              </a:lnSpc>
              <a:buNone/>
              <a:tabLst>
                <a:tab algn="l" pos="0"/>
              </a:tabLst>
            </a:pPr>
            <a:endParaRPr b="0" i="1" lang="en-GB" sz="1800" spc="-1" strike="noStrike">
              <a:latin typeface="Noto Sans"/>
            </a:endParaRPr>
          </a:p>
          <a:p>
            <a:pPr>
              <a:lnSpc>
                <a:spcPct val="100000"/>
              </a:lnSpc>
              <a:buNone/>
              <a:tabLst>
                <a:tab algn="l" pos="0"/>
              </a:tabLst>
            </a:pPr>
            <a:r>
              <a:rPr b="0" lang="en-GB" sz="1800" spc="-1" strike="noStrike">
                <a:solidFill>
                  <a:srgbClr val="000000"/>
                </a:solidFill>
                <a:latin typeface="Arial"/>
                <a:ea typeface="Calibri"/>
              </a:rPr>
              <a:t>Wikipedia </a:t>
            </a:r>
            <a:endParaRPr b="0" i="1" lang="en-GB" sz="1800" spc="-1" strike="noStrike">
              <a:latin typeface="Noto Sans"/>
            </a:endParaRPr>
          </a:p>
          <a:p>
            <a:pPr>
              <a:lnSpc>
                <a:spcPct val="100000"/>
              </a:lnSpc>
              <a:buNone/>
              <a:tabLst>
                <a:tab algn="l" pos="0"/>
              </a:tabLst>
            </a:pPr>
            <a:endParaRPr b="0" i="1" lang="en-GB" sz="1800" spc="-1" strike="noStrike">
              <a:latin typeface="Noto Sans"/>
            </a:endParaRPr>
          </a:p>
        </p:txBody>
      </p:sp>
      <p:pic>
        <p:nvPicPr>
          <p:cNvPr id="394" name="Picture 8" descr=""/>
          <p:cNvPicPr/>
          <p:nvPr/>
        </p:nvPicPr>
        <p:blipFill>
          <a:blip r:embed="rId4"/>
          <a:stretch/>
        </p:blipFill>
        <p:spPr>
          <a:xfrm>
            <a:off x="1499760" y="1848240"/>
            <a:ext cx="5711760" cy="3675600"/>
          </a:xfrm>
          <a:prstGeom prst="rect">
            <a:avLst/>
          </a:prstGeom>
          <a:ln w="0">
            <a:noFill/>
          </a:ln>
        </p:spPr>
      </p:pic>
      <p:pic>
        <p:nvPicPr>
          <p:cNvPr id="395" name="" descr=""/>
          <p:cNvPicPr/>
          <p:nvPr/>
        </p:nvPicPr>
        <p:blipFill>
          <a:blip r:embed="rId5"/>
          <a:stretch/>
        </p:blipFill>
        <p:spPr>
          <a:xfrm>
            <a:off x="10288080" y="5728680"/>
            <a:ext cx="1904760" cy="113004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6" name="image2.jpeg" descr=""/>
          <p:cNvPicPr/>
          <p:nvPr/>
        </p:nvPicPr>
        <p:blipFill>
          <a:blip r:embed="rId1"/>
          <a:stretch/>
        </p:blipFill>
        <p:spPr>
          <a:xfrm>
            <a:off x="323640" y="6104520"/>
            <a:ext cx="7363440" cy="510480"/>
          </a:xfrm>
          <a:prstGeom prst="rect">
            <a:avLst/>
          </a:prstGeom>
          <a:ln w="12700">
            <a:noFill/>
          </a:ln>
        </p:spPr>
      </p:pic>
      <p:sp>
        <p:nvSpPr>
          <p:cNvPr id="397" name="Rectangle 2"/>
          <p:cNvSpPr/>
          <p:nvPr/>
        </p:nvSpPr>
        <p:spPr>
          <a:xfrm>
            <a:off x="132480" y="1239480"/>
            <a:ext cx="11867760" cy="676800"/>
          </a:xfrm>
          <a:prstGeom prst="rect">
            <a:avLst/>
          </a:prstGeom>
          <a:noFill/>
          <a:ln w="0">
            <a:noFill/>
          </a:ln>
        </p:spPr>
        <p:style>
          <a:lnRef idx="0"/>
          <a:fillRef idx="0"/>
          <a:effectRef idx="0"/>
          <a:fontRef idx="minor"/>
        </p:style>
        <p:txBody>
          <a:bodyPr lIns="90000" rIns="90000" tIns="45000" bIns="45000" anchor="t">
            <a:spAutoFit/>
          </a:bodyPr>
          <a:p>
            <a:pPr algn="just">
              <a:lnSpc>
                <a:spcPct val="107000"/>
              </a:lnSpc>
              <a:spcAft>
                <a:spcPts val="799"/>
              </a:spcAft>
              <a:buNone/>
              <a:tabLst>
                <a:tab algn="l" pos="0"/>
              </a:tabLst>
            </a:pPr>
            <a:r>
              <a:rPr b="0" lang="en-GB" sz="1800" spc="-1" strike="noStrike">
                <a:solidFill>
                  <a:srgbClr val="000000"/>
                </a:solidFill>
                <a:latin typeface="Arial"/>
                <a:ea typeface="Calibri"/>
              </a:rPr>
              <a:t>B: the prime counting function </a:t>
            </a:r>
            <a:r>
              <a:rPr b="0" i="1" lang="en-GB" sz="1800" spc="-1" strike="noStrike">
                <a:solidFill>
                  <a:srgbClr val="000000"/>
                </a:solidFill>
                <a:latin typeface="Arial"/>
                <a:ea typeface="Calibri"/>
              </a:rPr>
              <a:t>reference story</a:t>
            </a:r>
            <a:r>
              <a:rPr b="0" lang="en-GB" sz="1800" spc="-1" strike="noStrike">
                <a:solidFill>
                  <a:srgbClr val="000000"/>
                </a:solidFill>
                <a:latin typeface="Arial"/>
                <a:ea typeface="Calibri"/>
              </a:rPr>
              <a:t>: “</a:t>
            </a:r>
            <a:r>
              <a:rPr b="0" i="1" lang="en-GB" sz="1800" spc="-1" strike="noStrike">
                <a:solidFill>
                  <a:srgbClr val="000000"/>
                </a:solidFill>
                <a:latin typeface="Arial"/>
                <a:ea typeface="Calibri"/>
              </a:rPr>
              <a:t>there are x integers in a row after y {a, b, c, …} which each have only one prime lower than them!</a:t>
            </a:r>
            <a:r>
              <a:rPr b="0" lang="en-GB" sz="1800" spc="-1" strike="noStrike">
                <a:solidFill>
                  <a:srgbClr val="000000"/>
                </a:solidFill>
                <a:latin typeface="Arial"/>
                <a:ea typeface="Calibri"/>
              </a:rPr>
              <a:t>” … pronounced “</a:t>
            </a:r>
            <a:r>
              <a:rPr b="0" i="1" lang="en-GB" sz="1800" spc="-1" strike="noStrike">
                <a:solidFill>
                  <a:srgbClr val="000000"/>
                </a:solidFill>
                <a:latin typeface="Arial"/>
                <a:ea typeface="Calibri"/>
              </a:rPr>
              <a:t>lower than them, not.</a:t>
            </a:r>
            <a:r>
              <a:rPr b="0" lang="en-GB" sz="1800" spc="-1" strike="noStrike">
                <a:solidFill>
                  <a:srgbClr val="000000"/>
                </a:solidFill>
                <a:latin typeface="Arial"/>
                <a:ea typeface="Calibri"/>
              </a:rPr>
              <a:t>”</a:t>
            </a:r>
            <a:endParaRPr b="0" i="1" lang="en-GB" sz="1800" spc="-1" strike="noStrike">
              <a:latin typeface="Noto Sans"/>
            </a:endParaRPr>
          </a:p>
        </p:txBody>
      </p:sp>
      <p:pic>
        <p:nvPicPr>
          <p:cNvPr id="398" name="Picture 3" descr=""/>
          <p:cNvPicPr/>
          <p:nvPr/>
        </p:nvPicPr>
        <p:blipFill>
          <a:blip r:embed="rId2"/>
          <a:stretch/>
        </p:blipFill>
        <p:spPr>
          <a:xfrm>
            <a:off x="9204840" y="0"/>
            <a:ext cx="2986560" cy="1352880"/>
          </a:xfrm>
          <a:prstGeom prst="rect">
            <a:avLst/>
          </a:prstGeom>
          <a:ln w="0">
            <a:noFill/>
          </a:ln>
        </p:spPr>
      </p:pic>
      <p:pic>
        <p:nvPicPr>
          <p:cNvPr id="399" name="Picture 4" descr=""/>
          <p:cNvPicPr/>
          <p:nvPr/>
        </p:nvPicPr>
        <p:blipFill>
          <a:blip r:embed="rId3"/>
          <a:stretch/>
        </p:blipFill>
        <p:spPr>
          <a:xfrm>
            <a:off x="0" y="0"/>
            <a:ext cx="1499040" cy="1267200"/>
          </a:xfrm>
          <a:prstGeom prst="rect">
            <a:avLst/>
          </a:prstGeom>
          <a:ln w="0">
            <a:noFill/>
          </a:ln>
        </p:spPr>
      </p:pic>
      <p:pic>
        <p:nvPicPr>
          <p:cNvPr id="400" name="Picture 6" descr=""/>
          <p:cNvPicPr/>
          <p:nvPr/>
        </p:nvPicPr>
        <p:blipFill>
          <a:blip r:embed="rId4"/>
          <a:stretch/>
        </p:blipFill>
        <p:spPr>
          <a:xfrm>
            <a:off x="1255320" y="2018160"/>
            <a:ext cx="5714280" cy="3675960"/>
          </a:xfrm>
          <a:prstGeom prst="rect">
            <a:avLst/>
          </a:prstGeom>
          <a:ln w="0">
            <a:noFill/>
          </a:ln>
        </p:spPr>
      </p:pic>
      <p:sp>
        <p:nvSpPr>
          <p:cNvPr id="401" name="TextBox 7"/>
          <p:cNvSpPr/>
          <p:nvPr/>
        </p:nvSpPr>
        <p:spPr>
          <a:xfrm>
            <a:off x="8003880" y="2398680"/>
            <a:ext cx="3996360" cy="639000"/>
          </a:xfrm>
          <a:prstGeom prst="rect">
            <a:avLst/>
          </a:prstGeom>
          <a:noFill/>
          <a:ln w="12700">
            <a:noFill/>
          </a:ln>
        </p:spPr>
        <p:style>
          <a:lnRef idx="0"/>
          <a:fillRef idx="0"/>
          <a:effectRef idx="0"/>
          <a:fontRef idx="minor"/>
        </p:style>
        <p:txBody>
          <a:bodyPr numCol="1" spcCol="38160" horzOverflow="overflow" vertOverflow="overflow" lIns="45720" rIns="45720" tIns="45000" bIns="45000" anchor="t">
            <a:spAutoFit/>
          </a:bodyPr>
          <a:p>
            <a:pPr>
              <a:lnSpc>
                <a:spcPct val="100000"/>
              </a:lnSpc>
              <a:buNone/>
              <a:tabLst>
                <a:tab algn="l" pos="0"/>
              </a:tabLst>
            </a:pPr>
            <a:endParaRPr b="0" i="1" lang="en-GB" sz="1800" spc="-1" strike="noStrike">
              <a:latin typeface="Noto Sans"/>
            </a:endParaRPr>
          </a:p>
          <a:p>
            <a:pPr>
              <a:lnSpc>
                <a:spcPct val="100000"/>
              </a:lnSpc>
              <a:buNone/>
              <a:tabLst>
                <a:tab algn="l" pos="0"/>
              </a:tabLst>
            </a:pPr>
            <a:endParaRPr b="0" i="1" lang="en-GB" sz="1800" spc="-1" strike="noStrike">
              <a:latin typeface="Noto Sans"/>
            </a:endParaRPr>
          </a:p>
        </p:txBody>
      </p:sp>
      <p:pic>
        <p:nvPicPr>
          <p:cNvPr id="402" name="" descr=""/>
          <p:cNvPicPr/>
          <p:nvPr/>
        </p:nvPicPr>
        <p:blipFill>
          <a:blip r:embed="rId5"/>
          <a:stretch/>
        </p:blipFill>
        <p:spPr>
          <a:xfrm>
            <a:off x="10288080" y="5728680"/>
            <a:ext cx="1904760" cy="1130040"/>
          </a:xfrm>
          <a:prstGeom prst="rect">
            <a:avLst/>
          </a:prstGeom>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3" name="image2.jpeg" descr=""/>
          <p:cNvPicPr/>
          <p:nvPr/>
        </p:nvPicPr>
        <p:blipFill>
          <a:blip r:embed="rId1"/>
          <a:stretch/>
        </p:blipFill>
        <p:spPr>
          <a:xfrm>
            <a:off x="323640" y="6104520"/>
            <a:ext cx="7363440" cy="510480"/>
          </a:xfrm>
          <a:prstGeom prst="rect">
            <a:avLst/>
          </a:prstGeom>
          <a:ln w="12700">
            <a:noFill/>
          </a:ln>
        </p:spPr>
      </p:pic>
      <p:sp>
        <p:nvSpPr>
          <p:cNvPr id="404" name="Rectangle 2"/>
          <p:cNvSpPr/>
          <p:nvPr/>
        </p:nvSpPr>
        <p:spPr>
          <a:xfrm>
            <a:off x="132480" y="1239480"/>
            <a:ext cx="11867760" cy="676440"/>
          </a:xfrm>
          <a:prstGeom prst="rect">
            <a:avLst/>
          </a:prstGeom>
          <a:noFill/>
          <a:ln w="0">
            <a:noFill/>
          </a:ln>
        </p:spPr>
        <p:style>
          <a:lnRef idx="0"/>
          <a:fillRef idx="0"/>
          <a:effectRef idx="0"/>
          <a:fontRef idx="minor"/>
        </p:style>
        <p:txBody>
          <a:bodyPr lIns="90000" rIns="90000" tIns="45000" bIns="45000" anchor="t">
            <a:spAutoFit/>
          </a:bodyPr>
          <a:p>
            <a:pPr algn="just">
              <a:lnSpc>
                <a:spcPct val="107000"/>
              </a:lnSpc>
              <a:spcAft>
                <a:spcPts val="799"/>
              </a:spcAft>
              <a:buNone/>
              <a:tabLst>
                <a:tab algn="l" pos="0"/>
              </a:tabLst>
            </a:pPr>
            <a:r>
              <a:rPr b="0" lang="en-GB" sz="1800" spc="-1" strike="noStrike">
                <a:solidFill>
                  <a:srgbClr val="000000"/>
                </a:solidFill>
                <a:latin typeface="Arial"/>
                <a:ea typeface="Calibri"/>
              </a:rPr>
              <a:t>B: the prime counting function story: “</a:t>
            </a:r>
            <a:r>
              <a:rPr b="0" i="1" lang="en-GB" sz="1800" spc="-1" strike="noStrike">
                <a:solidFill>
                  <a:srgbClr val="000000"/>
                </a:solidFill>
                <a:latin typeface="Arial"/>
                <a:ea typeface="Calibri"/>
              </a:rPr>
              <a:t>there are x integers in a row after y {a, b, c, …} which each have only one prime lower than them!</a:t>
            </a:r>
            <a:r>
              <a:rPr b="0" lang="en-GB" sz="1800" spc="-1" strike="noStrike">
                <a:solidFill>
                  <a:srgbClr val="000000"/>
                </a:solidFill>
                <a:latin typeface="Arial"/>
                <a:ea typeface="Calibri"/>
              </a:rPr>
              <a:t>” … pronounced “</a:t>
            </a:r>
            <a:r>
              <a:rPr b="0" i="1" lang="en-GB" sz="1800" spc="-1" strike="noStrike">
                <a:solidFill>
                  <a:srgbClr val="000000"/>
                </a:solidFill>
                <a:latin typeface="Arial"/>
                <a:ea typeface="Calibri"/>
              </a:rPr>
              <a:t>lower than them, not.</a:t>
            </a:r>
            <a:r>
              <a:rPr b="0" lang="en-GB" sz="1800" spc="-1" strike="noStrike">
                <a:solidFill>
                  <a:srgbClr val="000000"/>
                </a:solidFill>
                <a:latin typeface="Arial"/>
                <a:ea typeface="Calibri"/>
              </a:rPr>
              <a:t>”</a:t>
            </a:r>
            <a:endParaRPr b="0" i="1" lang="en-GB" sz="1800" spc="-1" strike="noStrike">
              <a:latin typeface="Noto Sans"/>
            </a:endParaRPr>
          </a:p>
        </p:txBody>
      </p:sp>
      <p:pic>
        <p:nvPicPr>
          <p:cNvPr id="405" name="Picture 3" descr=""/>
          <p:cNvPicPr/>
          <p:nvPr/>
        </p:nvPicPr>
        <p:blipFill>
          <a:blip r:embed="rId2"/>
          <a:stretch/>
        </p:blipFill>
        <p:spPr>
          <a:xfrm>
            <a:off x="9204840" y="0"/>
            <a:ext cx="2986560" cy="1352880"/>
          </a:xfrm>
          <a:prstGeom prst="rect">
            <a:avLst/>
          </a:prstGeom>
          <a:ln w="0">
            <a:noFill/>
          </a:ln>
        </p:spPr>
      </p:pic>
      <p:pic>
        <p:nvPicPr>
          <p:cNvPr id="406" name="Picture 4" descr=""/>
          <p:cNvPicPr/>
          <p:nvPr/>
        </p:nvPicPr>
        <p:blipFill>
          <a:blip r:embed="rId3"/>
          <a:stretch/>
        </p:blipFill>
        <p:spPr>
          <a:xfrm>
            <a:off x="0" y="0"/>
            <a:ext cx="1499040" cy="1267200"/>
          </a:xfrm>
          <a:prstGeom prst="rect">
            <a:avLst/>
          </a:prstGeom>
          <a:ln w="0">
            <a:noFill/>
          </a:ln>
        </p:spPr>
      </p:pic>
      <p:sp>
        <p:nvSpPr>
          <p:cNvPr id="407" name="TextBox 5"/>
          <p:cNvSpPr/>
          <p:nvPr/>
        </p:nvSpPr>
        <p:spPr>
          <a:xfrm>
            <a:off x="8640000" y="2160000"/>
            <a:ext cx="2346840" cy="3930120"/>
          </a:xfrm>
          <a:prstGeom prst="rect">
            <a:avLst/>
          </a:prstGeom>
          <a:noFill/>
          <a:ln w="12700">
            <a:noFill/>
          </a:ln>
        </p:spPr>
        <p:style>
          <a:lnRef idx="0"/>
          <a:fillRef idx="0"/>
          <a:effectRef idx="0"/>
          <a:fontRef idx="minor"/>
        </p:style>
        <p:txBody>
          <a:bodyPr numCol="1" spcCol="38160" horzOverflow="overflow" vertOverflow="overflow" lIns="45720" rIns="45720" tIns="45000" bIns="45000" anchor="t">
            <a:spAutoFit/>
          </a:bodyPr>
          <a:p>
            <a:pPr>
              <a:lnSpc>
                <a:spcPct val="100000"/>
              </a:lnSpc>
              <a:buNone/>
              <a:tabLst>
                <a:tab algn="l" pos="0"/>
              </a:tabLst>
            </a:pPr>
            <a:r>
              <a:rPr b="0" lang="en-GB" sz="1800" spc="-1" strike="noStrike">
                <a:solidFill>
                  <a:srgbClr val="000000"/>
                </a:solidFill>
                <a:latin typeface="Arial"/>
                <a:ea typeface="Calibri"/>
              </a:rPr>
              <a:t>The green dots claim that although successive integers have a mildly unpredictable number of primes less than them, “</a:t>
            </a:r>
            <a:r>
              <a:rPr b="0" i="1" lang="en-GB" sz="1800" spc="-1" strike="noStrike">
                <a:solidFill>
                  <a:srgbClr val="000000"/>
                </a:solidFill>
                <a:latin typeface="Arial"/>
                <a:ea typeface="Calibri"/>
              </a:rPr>
              <a:t>there are 65 integers after 34 that each have only one prime less than them!*”</a:t>
            </a:r>
            <a:endParaRPr b="0" i="1" lang="en-GB" sz="1800" spc="-1" strike="noStrike">
              <a:latin typeface="Noto Sans"/>
            </a:endParaRPr>
          </a:p>
          <a:p>
            <a:pPr>
              <a:lnSpc>
                <a:spcPct val="100000"/>
              </a:lnSpc>
              <a:buNone/>
              <a:tabLst>
                <a:tab algn="l" pos="0"/>
              </a:tabLst>
            </a:pPr>
            <a:endParaRPr b="0" i="1" lang="en-GB" sz="1800" spc="-1" strike="noStrike">
              <a:latin typeface="Noto Sans"/>
            </a:endParaRPr>
          </a:p>
          <a:p>
            <a:pPr>
              <a:lnSpc>
                <a:spcPct val="100000"/>
              </a:lnSpc>
              <a:buNone/>
              <a:tabLst>
                <a:tab algn="l" pos="0"/>
              </a:tabLst>
            </a:pPr>
            <a:r>
              <a:rPr b="0" i="1" lang="en-GB" sz="1800" spc="-1" strike="noStrike">
                <a:solidFill>
                  <a:srgbClr val="000000"/>
                </a:solidFill>
                <a:latin typeface="Arial"/>
                <a:ea typeface="Calibri"/>
              </a:rPr>
              <a:t>	</a:t>
            </a:r>
            <a:r>
              <a:rPr b="0" i="1" lang="en-GB" sz="1800" spc="-1" strike="noStrike">
                <a:solidFill>
                  <a:srgbClr val="000000"/>
                </a:solidFill>
                <a:latin typeface="Arial"/>
                <a:ea typeface="Calibri"/>
              </a:rPr>
              <a:t>*not</a:t>
            </a:r>
            <a:endParaRPr b="0" i="1" lang="en-GB" sz="1800" spc="-1" strike="noStrike">
              <a:latin typeface="Noto Sans"/>
            </a:endParaRPr>
          </a:p>
          <a:p>
            <a:pPr>
              <a:lnSpc>
                <a:spcPct val="100000"/>
              </a:lnSpc>
              <a:buNone/>
              <a:tabLst>
                <a:tab algn="l" pos="0"/>
              </a:tabLst>
            </a:pPr>
            <a:endParaRPr b="0" i="1" lang="en-GB" sz="1800" spc="-1" strike="noStrike">
              <a:latin typeface="Noto Sans"/>
            </a:endParaRPr>
          </a:p>
        </p:txBody>
      </p:sp>
      <p:pic>
        <p:nvPicPr>
          <p:cNvPr id="408" name="" descr=""/>
          <p:cNvPicPr/>
          <p:nvPr/>
        </p:nvPicPr>
        <p:blipFill>
          <a:blip r:embed="rId4"/>
          <a:stretch/>
        </p:blipFill>
        <p:spPr>
          <a:xfrm>
            <a:off x="1080000" y="1915920"/>
            <a:ext cx="6215760" cy="3884760"/>
          </a:xfrm>
          <a:prstGeom prst="rect">
            <a:avLst/>
          </a:prstGeom>
          <a:ln w="0">
            <a:noFill/>
          </a:ln>
        </p:spPr>
      </p:pic>
      <p:pic>
        <p:nvPicPr>
          <p:cNvPr id="409" name="" descr=""/>
          <p:cNvPicPr/>
          <p:nvPr/>
        </p:nvPicPr>
        <p:blipFill>
          <a:blip r:embed="rId5"/>
          <a:stretch/>
        </p:blipFill>
        <p:spPr>
          <a:xfrm>
            <a:off x="10288080" y="5728680"/>
            <a:ext cx="1904760" cy="113004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0" name="image2.jpeg" descr=""/>
          <p:cNvPicPr/>
          <p:nvPr/>
        </p:nvPicPr>
        <p:blipFill>
          <a:blip r:embed="rId1"/>
          <a:stretch/>
        </p:blipFill>
        <p:spPr>
          <a:xfrm>
            <a:off x="323640" y="6104520"/>
            <a:ext cx="7363440" cy="510480"/>
          </a:xfrm>
          <a:prstGeom prst="rect">
            <a:avLst/>
          </a:prstGeom>
          <a:ln w="12700">
            <a:noFill/>
          </a:ln>
        </p:spPr>
      </p:pic>
      <p:pic>
        <p:nvPicPr>
          <p:cNvPr id="411" name="Picture 3" descr=""/>
          <p:cNvPicPr/>
          <p:nvPr/>
        </p:nvPicPr>
        <p:blipFill>
          <a:blip r:embed="rId2"/>
          <a:stretch/>
        </p:blipFill>
        <p:spPr>
          <a:xfrm>
            <a:off x="9204840" y="0"/>
            <a:ext cx="2986560" cy="1352880"/>
          </a:xfrm>
          <a:prstGeom prst="rect">
            <a:avLst/>
          </a:prstGeom>
          <a:ln w="0">
            <a:noFill/>
          </a:ln>
        </p:spPr>
      </p:pic>
      <p:pic>
        <p:nvPicPr>
          <p:cNvPr id="412" name="Picture 4" descr=""/>
          <p:cNvPicPr/>
          <p:nvPr/>
        </p:nvPicPr>
        <p:blipFill>
          <a:blip r:embed="rId3"/>
          <a:stretch/>
        </p:blipFill>
        <p:spPr>
          <a:xfrm>
            <a:off x="0" y="0"/>
            <a:ext cx="1499040" cy="1267200"/>
          </a:xfrm>
          <a:prstGeom prst="rect">
            <a:avLst/>
          </a:prstGeom>
          <a:ln w="0">
            <a:noFill/>
          </a:ln>
        </p:spPr>
      </p:pic>
      <p:sp>
        <p:nvSpPr>
          <p:cNvPr id="413" name="TextBox 1"/>
          <p:cNvSpPr/>
          <p:nvPr/>
        </p:nvSpPr>
        <p:spPr>
          <a:xfrm>
            <a:off x="967320" y="2019960"/>
            <a:ext cx="9730080" cy="821880"/>
          </a:xfrm>
          <a:prstGeom prst="rect">
            <a:avLst/>
          </a:prstGeom>
          <a:noFill/>
          <a:ln w="12700">
            <a:noFill/>
          </a:ln>
        </p:spPr>
        <p:style>
          <a:lnRef idx="0"/>
          <a:fillRef idx="0"/>
          <a:effectRef idx="0"/>
          <a:fontRef idx="minor"/>
        </p:style>
        <p:txBody>
          <a:bodyPr numCol="1" spcCol="38160" horzOverflow="overflow" vertOverflow="overflow" lIns="45720" rIns="45720" tIns="45000" bIns="45000" anchor="t">
            <a:spAutoFit/>
          </a:bodyPr>
          <a:p>
            <a:pPr>
              <a:lnSpc>
                <a:spcPct val="100000"/>
              </a:lnSpc>
              <a:buNone/>
              <a:tabLst>
                <a:tab algn="l" pos="0"/>
              </a:tabLst>
            </a:pPr>
            <a:r>
              <a:rPr b="0" lang="en-GB" sz="2400" spc="-1" strike="noStrike">
                <a:solidFill>
                  <a:srgbClr val="000000"/>
                </a:solidFill>
                <a:latin typeface="Arial"/>
                <a:ea typeface="Calibri"/>
              </a:rPr>
              <a:t>Please note we call these stories </a:t>
            </a:r>
            <a:r>
              <a:rPr b="0" i="1" lang="en-GB" sz="2400" spc="-1" strike="noStrike">
                <a:solidFill>
                  <a:srgbClr val="000000"/>
                </a:solidFill>
                <a:latin typeface="Arial"/>
                <a:ea typeface="Calibri"/>
              </a:rPr>
              <a:t>reference stories, because L does not stand for lie!*</a:t>
            </a:r>
            <a:endParaRPr b="0" i="1" lang="en-GB" sz="2400" spc="-1" strike="noStrike">
              <a:latin typeface="Noto Sans"/>
            </a:endParaRPr>
          </a:p>
        </p:txBody>
      </p:sp>
      <p:sp>
        <p:nvSpPr>
          <p:cNvPr id="414" name="TextBox 7"/>
          <p:cNvSpPr/>
          <p:nvPr/>
        </p:nvSpPr>
        <p:spPr>
          <a:xfrm>
            <a:off x="8050680" y="3147840"/>
            <a:ext cx="4946040" cy="364680"/>
          </a:xfrm>
          <a:prstGeom prst="rect">
            <a:avLst/>
          </a:prstGeom>
          <a:noFill/>
          <a:ln w="12700">
            <a:noFill/>
          </a:ln>
        </p:spPr>
        <p:style>
          <a:lnRef idx="0"/>
          <a:fillRef idx="0"/>
          <a:effectRef idx="0"/>
          <a:fontRef idx="minor"/>
        </p:style>
        <p:txBody>
          <a:bodyPr numCol="1" spcCol="38160" horzOverflow="overflow" vertOverflow="overflow" lIns="45720" rIns="45720" tIns="45000" bIns="45000" anchor="t">
            <a:spAutoFit/>
          </a:bodyPr>
          <a:p>
            <a:pPr>
              <a:lnSpc>
                <a:spcPct val="100000"/>
              </a:lnSpc>
              <a:buNone/>
              <a:tabLst>
                <a:tab algn="l" pos="0"/>
              </a:tabLst>
            </a:pPr>
            <a:r>
              <a:rPr b="0" lang="en-GB" sz="1800" spc="-1" strike="noStrike">
                <a:solidFill>
                  <a:srgbClr val="000000"/>
                </a:solidFill>
                <a:latin typeface="Arial"/>
                <a:ea typeface="Calibri"/>
              </a:rPr>
              <a:t>* warning: recursive joke</a:t>
            </a:r>
            <a:endParaRPr b="0" i="1" lang="en-GB" sz="1800" spc="-1" strike="noStrike">
              <a:latin typeface="Noto Sans"/>
            </a:endParaRPr>
          </a:p>
        </p:txBody>
      </p:sp>
      <p:pic>
        <p:nvPicPr>
          <p:cNvPr id="415" name="" descr=""/>
          <p:cNvPicPr/>
          <p:nvPr/>
        </p:nvPicPr>
        <p:blipFill>
          <a:blip r:embed="rId4"/>
          <a:stretch/>
        </p:blipFill>
        <p:spPr>
          <a:xfrm>
            <a:off x="10288080" y="5728680"/>
            <a:ext cx="1904760" cy="113004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6" name="image2.jpeg" descr=""/>
          <p:cNvPicPr/>
          <p:nvPr/>
        </p:nvPicPr>
        <p:blipFill>
          <a:blip r:embed="rId1"/>
          <a:stretch/>
        </p:blipFill>
        <p:spPr>
          <a:xfrm>
            <a:off x="323640" y="6104520"/>
            <a:ext cx="7363440" cy="510480"/>
          </a:xfrm>
          <a:prstGeom prst="rect">
            <a:avLst/>
          </a:prstGeom>
          <a:ln w="12700">
            <a:noFill/>
          </a:ln>
        </p:spPr>
      </p:pic>
      <p:sp>
        <p:nvSpPr>
          <p:cNvPr id="417" name="Rectangle 2"/>
          <p:cNvSpPr/>
          <p:nvPr/>
        </p:nvSpPr>
        <p:spPr>
          <a:xfrm>
            <a:off x="191880" y="1267560"/>
            <a:ext cx="11867760" cy="4806720"/>
          </a:xfrm>
          <a:prstGeom prst="rect">
            <a:avLst/>
          </a:prstGeom>
          <a:noFill/>
          <a:ln w="0">
            <a:noFill/>
          </a:ln>
        </p:spPr>
        <p:style>
          <a:lnRef idx="0"/>
          <a:fillRef idx="0"/>
          <a:effectRef idx="0"/>
          <a:fontRef idx="minor"/>
        </p:style>
        <p:txBody>
          <a:bodyPr lIns="90000" rIns="90000" tIns="45000" bIns="45000" anchor="t">
            <a:spAutoFit/>
          </a:bodyPr>
          <a:p>
            <a:pPr algn="just">
              <a:lnSpc>
                <a:spcPct val="107000"/>
              </a:lnSpc>
              <a:spcAft>
                <a:spcPts val="799"/>
              </a:spcAft>
              <a:buNone/>
              <a:tabLst>
                <a:tab algn="l" pos="0"/>
              </a:tabLst>
            </a:pPr>
            <a:r>
              <a:rPr b="0" lang="en-GB" sz="1800" spc="-1" strike="noStrike">
                <a:solidFill>
                  <a:srgbClr val="000000"/>
                </a:solidFill>
                <a:latin typeface="Arial"/>
                <a:ea typeface="Calibri"/>
              </a:rPr>
              <a:t>L-test, then, is increased if complete reports seem falsely surprising consequent to noise from incomplete reports. </a:t>
            </a:r>
            <a:endParaRPr b="0" i="1" lang="en-GB" sz="1800" spc="-1" strike="noStrike">
              <a:latin typeface="Noto Sans"/>
            </a:endParaRPr>
          </a:p>
          <a:p>
            <a:pPr algn="just">
              <a:lnSpc>
                <a:spcPct val="107000"/>
              </a:lnSpc>
              <a:spcAft>
                <a:spcPts val="799"/>
              </a:spcAft>
              <a:buNone/>
              <a:tabLst>
                <a:tab algn="l" pos="0"/>
              </a:tabLst>
            </a:pPr>
            <a:endParaRPr b="0" i="1" lang="en-GB" sz="1800" spc="-1" strike="noStrike">
              <a:latin typeface="Noto Sans"/>
            </a:endParaRPr>
          </a:p>
          <a:p>
            <a:pPr algn="just">
              <a:lnSpc>
                <a:spcPct val="107000"/>
              </a:lnSpc>
              <a:spcAft>
                <a:spcPts val="799"/>
              </a:spcAft>
              <a:buNone/>
              <a:tabLst>
                <a:tab algn="l" pos="0"/>
              </a:tabLst>
            </a:pPr>
            <a:r>
              <a:rPr b="0" lang="en-GB" sz="1800" spc="-1" strike="noStrike">
                <a:solidFill>
                  <a:srgbClr val="000000"/>
                </a:solidFill>
                <a:latin typeface="Arial"/>
                <a:ea typeface="Calibri"/>
              </a:rPr>
              <a:t>It is named for Seni Lewis with kind permission of his family and with reference to the characteristic shape that omissions make on a log-log scatter graph. L-test can tell investigators which incomplete reports skew the overall picture most. In a context of restricted resource, regulatory efforts could concentrate on the omissions which have the most distorting effect - the biggest L-score.  Those will be large omissions in otherwise well correlated fields. Incident registers and minimum data sets are ubiquitous and null reports do exist, so there are opportunities.</a:t>
            </a:r>
            <a:endParaRPr b="0" i="1" lang="en-GB" sz="1800" spc="-1" strike="noStrike">
              <a:latin typeface="Noto Sans"/>
            </a:endParaRPr>
          </a:p>
          <a:p>
            <a:pPr algn="just">
              <a:lnSpc>
                <a:spcPct val="107000"/>
              </a:lnSpc>
              <a:spcAft>
                <a:spcPts val="799"/>
              </a:spcAft>
              <a:buNone/>
              <a:tabLst>
                <a:tab algn="l" pos="0"/>
              </a:tabLst>
            </a:pPr>
            <a:endParaRPr b="0" i="1" lang="en-GB" sz="1800" spc="-1" strike="noStrike">
              <a:latin typeface="Noto Sans"/>
            </a:endParaRPr>
          </a:p>
          <a:p>
            <a:pPr algn="just">
              <a:lnSpc>
                <a:spcPct val="107000"/>
              </a:lnSpc>
              <a:spcAft>
                <a:spcPts val="799"/>
              </a:spcAft>
              <a:buNone/>
              <a:tabLst>
                <a:tab algn="l" pos="0"/>
              </a:tabLst>
            </a:pPr>
            <a:r>
              <a:rPr b="0" lang="en-GB" sz="1800" spc="-1" strike="noStrike">
                <a:solidFill>
                  <a:srgbClr val="000000"/>
                </a:solidFill>
                <a:latin typeface="Arial"/>
                <a:ea typeface="Calibri"/>
              </a:rPr>
              <a:t>The L-test of scores of restraint data against size in England are in similar to the science fiction data L-tests.</a:t>
            </a:r>
            <a:endParaRPr b="0" i="1" lang="en-GB" sz="1800" spc="-1" strike="noStrike">
              <a:latin typeface="Noto Sans"/>
            </a:endParaRPr>
          </a:p>
          <a:p>
            <a:pPr algn="just">
              <a:lnSpc>
                <a:spcPct val="107000"/>
              </a:lnSpc>
              <a:spcAft>
                <a:spcPts val="799"/>
              </a:spcAft>
              <a:buNone/>
              <a:tabLst>
                <a:tab algn="l" pos="0"/>
              </a:tabLst>
            </a:pPr>
            <a:r>
              <a:rPr b="0" lang="en-GB" sz="1800" spc="-1" strike="noStrike">
                <a:solidFill>
                  <a:srgbClr val="000000"/>
                </a:solidFill>
                <a:latin typeface="Arial"/>
                <a:ea typeface="Calibri"/>
              </a:rPr>
              <a:t>My next project is trying to make MWU Exact, like Fishers is more exact than Chi Squared, broadly continuing the binary reasoning using Knuth’s relevant chapters. </a:t>
            </a:r>
            <a:endParaRPr b="0" i="1" lang="en-GB" sz="1800" spc="-1" strike="noStrike">
              <a:latin typeface="Noto Sans"/>
            </a:endParaRPr>
          </a:p>
          <a:p>
            <a:pPr algn="just">
              <a:lnSpc>
                <a:spcPct val="107000"/>
              </a:lnSpc>
              <a:spcAft>
                <a:spcPts val="799"/>
              </a:spcAft>
              <a:buNone/>
              <a:tabLst>
                <a:tab algn="l" pos="0"/>
              </a:tabLst>
            </a:pPr>
            <a:endParaRPr b="0" i="1" lang="en-GB" sz="1800" spc="-1" strike="noStrike">
              <a:latin typeface="Noto Sans"/>
            </a:endParaRPr>
          </a:p>
        </p:txBody>
      </p:sp>
      <p:pic>
        <p:nvPicPr>
          <p:cNvPr id="418" name="Picture 3" descr=""/>
          <p:cNvPicPr/>
          <p:nvPr/>
        </p:nvPicPr>
        <p:blipFill>
          <a:blip r:embed="rId2"/>
          <a:stretch/>
        </p:blipFill>
        <p:spPr>
          <a:xfrm>
            <a:off x="9204840" y="0"/>
            <a:ext cx="2986560" cy="1352880"/>
          </a:xfrm>
          <a:prstGeom prst="rect">
            <a:avLst/>
          </a:prstGeom>
          <a:ln w="0">
            <a:noFill/>
          </a:ln>
        </p:spPr>
      </p:pic>
      <p:pic>
        <p:nvPicPr>
          <p:cNvPr id="419" name="Picture 4" descr=""/>
          <p:cNvPicPr/>
          <p:nvPr/>
        </p:nvPicPr>
        <p:blipFill>
          <a:blip r:embed="rId3"/>
          <a:stretch/>
        </p:blipFill>
        <p:spPr>
          <a:xfrm>
            <a:off x="0" y="0"/>
            <a:ext cx="1499040" cy="1267200"/>
          </a:xfrm>
          <a:prstGeom prst="rect">
            <a:avLst/>
          </a:prstGeom>
          <a:ln w="0">
            <a:noFill/>
          </a:ln>
        </p:spPr>
      </p:pic>
      <p:pic>
        <p:nvPicPr>
          <p:cNvPr id="420" name="" descr=""/>
          <p:cNvPicPr/>
          <p:nvPr/>
        </p:nvPicPr>
        <p:blipFill>
          <a:blip r:embed="rId4"/>
          <a:stretch/>
        </p:blipFill>
        <p:spPr>
          <a:xfrm>
            <a:off x="10288080" y="5728680"/>
            <a:ext cx="1904760" cy="113004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1" name="image2.jpeg 13" descr=""/>
          <p:cNvPicPr/>
          <p:nvPr/>
        </p:nvPicPr>
        <p:blipFill>
          <a:blip r:embed="rId1"/>
          <a:stretch/>
        </p:blipFill>
        <p:spPr>
          <a:xfrm>
            <a:off x="323640" y="6104520"/>
            <a:ext cx="7363440" cy="510480"/>
          </a:xfrm>
          <a:prstGeom prst="rect">
            <a:avLst/>
          </a:prstGeom>
          <a:ln w="12700">
            <a:noFill/>
          </a:ln>
        </p:spPr>
      </p:pic>
      <p:sp>
        <p:nvSpPr>
          <p:cNvPr id="422" name="Rectangle 13"/>
          <p:cNvSpPr/>
          <p:nvPr/>
        </p:nvSpPr>
        <p:spPr>
          <a:xfrm>
            <a:off x="191880" y="1267560"/>
            <a:ext cx="11867760" cy="2549520"/>
          </a:xfrm>
          <a:prstGeom prst="rect">
            <a:avLst/>
          </a:prstGeom>
          <a:noFill/>
          <a:ln w="0">
            <a:noFill/>
          </a:ln>
        </p:spPr>
        <p:style>
          <a:lnRef idx="0"/>
          <a:fillRef idx="0"/>
          <a:effectRef idx="0"/>
          <a:fontRef idx="minor"/>
        </p:style>
        <p:txBody>
          <a:bodyPr lIns="90000" rIns="90000" tIns="45000" bIns="45000" anchor="t">
            <a:spAutoFit/>
          </a:bodyPr>
          <a:p>
            <a:pPr algn="just">
              <a:lnSpc>
                <a:spcPct val="107000"/>
              </a:lnSpc>
              <a:spcAft>
                <a:spcPts val="799"/>
              </a:spcAft>
              <a:buNone/>
              <a:tabLst>
                <a:tab algn="l" pos="0"/>
              </a:tabLst>
            </a:pPr>
            <a:r>
              <a:rPr b="0" lang="en-GB" sz="1800" spc="-1" strike="noStrike">
                <a:solidFill>
                  <a:srgbClr val="000000"/>
                </a:solidFill>
                <a:latin typeface="Arial"/>
                <a:ea typeface="Calibri"/>
              </a:rPr>
              <a:t>Thanks to </a:t>
            </a:r>
            <a:endParaRPr b="0" i="1" lang="en-GB" sz="1800" spc="-1" strike="noStrike">
              <a:latin typeface="Noto Sans"/>
            </a:endParaRPr>
          </a:p>
          <a:p>
            <a:pPr algn="just">
              <a:lnSpc>
                <a:spcPct val="107000"/>
              </a:lnSpc>
              <a:spcAft>
                <a:spcPts val="799"/>
              </a:spcAft>
              <a:buNone/>
              <a:tabLst>
                <a:tab algn="l" pos="0"/>
              </a:tabLst>
            </a:pPr>
            <a:endParaRPr b="0" i="1" lang="en-GB" sz="1800" spc="-1" strike="noStrike">
              <a:latin typeface="Noto Sans"/>
            </a:endParaRPr>
          </a:p>
          <a:p>
            <a:pPr algn="just">
              <a:lnSpc>
                <a:spcPct val="107000"/>
              </a:lnSpc>
              <a:spcAft>
                <a:spcPts val="799"/>
              </a:spcAft>
              <a:buNone/>
              <a:tabLst>
                <a:tab algn="l" pos="0"/>
              </a:tabLst>
            </a:pPr>
            <a:r>
              <a:rPr b="0" lang="en-GB" sz="1800" spc="-1" strike="noStrike">
                <a:solidFill>
                  <a:srgbClr val="000000"/>
                </a:solidFill>
                <a:latin typeface="Arial"/>
                <a:ea typeface="Calibri"/>
              </a:rPr>
              <a:t>Asahi Linux, CNTW R&amp;D, Northumbria Uni Faculty of Life and Health Sciences, </a:t>
            </a:r>
            <a:r>
              <a:rPr b="0" lang="en-GB" sz="1800" spc="-1" strike="noStrike">
                <a:solidFill>
                  <a:srgbClr val="000000"/>
                </a:solidFill>
                <a:latin typeface="Arial"/>
                <a:ea typeface="Calibri"/>
              </a:rPr>
              <a:t>Northumbria Uni Faculty of Business and Law, Peter McMeekin, Mick Hill, Simon Douglas, Ron Weddle, Aji Lewis, CNTW coders club, CNTW stats questions group, CNTW Positive and Safe Team</a:t>
            </a:r>
            <a:endParaRPr b="0" i="1" lang="en-GB" sz="1800" spc="-1" strike="noStrike">
              <a:latin typeface="Noto Sans"/>
            </a:endParaRPr>
          </a:p>
          <a:p>
            <a:pPr algn="just">
              <a:lnSpc>
                <a:spcPct val="107000"/>
              </a:lnSpc>
              <a:spcAft>
                <a:spcPts val="799"/>
              </a:spcAft>
              <a:buNone/>
              <a:tabLst>
                <a:tab algn="l" pos="0"/>
              </a:tabLst>
            </a:pPr>
            <a:endParaRPr b="0" i="1" lang="en-GB" sz="1800" spc="-1" strike="noStrike">
              <a:latin typeface="Noto Sans"/>
            </a:endParaRPr>
          </a:p>
          <a:p>
            <a:pPr algn="just">
              <a:lnSpc>
                <a:spcPct val="107000"/>
              </a:lnSpc>
              <a:spcAft>
                <a:spcPts val="799"/>
              </a:spcAft>
              <a:buNone/>
              <a:tabLst>
                <a:tab algn="l" pos="0"/>
              </a:tabLst>
            </a:pPr>
            <a:endParaRPr b="0" i="1" lang="en-GB" sz="1800" spc="-1" strike="noStrike">
              <a:latin typeface="Noto Sans"/>
            </a:endParaRPr>
          </a:p>
        </p:txBody>
      </p:sp>
      <p:pic>
        <p:nvPicPr>
          <p:cNvPr id="423" name="Picture 42" descr=""/>
          <p:cNvPicPr/>
          <p:nvPr/>
        </p:nvPicPr>
        <p:blipFill>
          <a:blip r:embed="rId2"/>
          <a:stretch/>
        </p:blipFill>
        <p:spPr>
          <a:xfrm>
            <a:off x="9204840" y="0"/>
            <a:ext cx="2986560" cy="1352880"/>
          </a:xfrm>
          <a:prstGeom prst="rect">
            <a:avLst/>
          </a:prstGeom>
          <a:ln w="0">
            <a:noFill/>
          </a:ln>
        </p:spPr>
      </p:pic>
      <p:pic>
        <p:nvPicPr>
          <p:cNvPr id="424" name="Picture 43" descr=""/>
          <p:cNvPicPr/>
          <p:nvPr/>
        </p:nvPicPr>
        <p:blipFill>
          <a:blip r:embed="rId3"/>
          <a:stretch/>
        </p:blipFill>
        <p:spPr>
          <a:xfrm>
            <a:off x="0" y="0"/>
            <a:ext cx="1499040" cy="1267200"/>
          </a:xfrm>
          <a:prstGeom prst="rect">
            <a:avLst/>
          </a:prstGeom>
          <a:ln w="0">
            <a:noFill/>
          </a:ln>
        </p:spPr>
      </p:pic>
      <p:pic>
        <p:nvPicPr>
          <p:cNvPr id="425" name="" descr=""/>
          <p:cNvPicPr/>
          <p:nvPr/>
        </p:nvPicPr>
        <p:blipFill>
          <a:blip r:embed="rId4"/>
          <a:stretch/>
        </p:blipFill>
        <p:spPr>
          <a:xfrm>
            <a:off x="10288080" y="5728680"/>
            <a:ext cx="1904760" cy="1130040"/>
          </a:xfrm>
          <a:prstGeom prst="rect">
            <a:avLst/>
          </a:prstGeom>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6" name="image2.jpeg 14" descr=""/>
          <p:cNvPicPr/>
          <p:nvPr/>
        </p:nvPicPr>
        <p:blipFill>
          <a:blip r:embed="rId1"/>
          <a:stretch/>
        </p:blipFill>
        <p:spPr>
          <a:xfrm>
            <a:off x="323640" y="6104520"/>
            <a:ext cx="7363440" cy="510480"/>
          </a:xfrm>
          <a:prstGeom prst="rect">
            <a:avLst/>
          </a:prstGeom>
          <a:ln w="12700">
            <a:noFill/>
          </a:ln>
        </p:spPr>
      </p:pic>
      <p:sp>
        <p:nvSpPr>
          <p:cNvPr id="427" name="Rectangle 14"/>
          <p:cNvSpPr/>
          <p:nvPr/>
        </p:nvSpPr>
        <p:spPr>
          <a:xfrm>
            <a:off x="191880" y="1267560"/>
            <a:ext cx="11867760" cy="4332240"/>
          </a:xfrm>
          <a:prstGeom prst="rect">
            <a:avLst/>
          </a:prstGeom>
          <a:noFill/>
          <a:ln w="0">
            <a:noFill/>
          </a:ln>
        </p:spPr>
        <p:style>
          <a:lnRef idx="0"/>
          <a:fillRef idx="0"/>
          <a:effectRef idx="0"/>
          <a:fontRef idx="minor"/>
        </p:style>
        <p:txBody>
          <a:bodyPr lIns="90000" rIns="90000" tIns="45000" bIns="45000" anchor="t">
            <a:spAutoFit/>
          </a:bodyPr>
          <a:p>
            <a:pPr algn="just">
              <a:lnSpc>
                <a:spcPct val="107000"/>
              </a:lnSpc>
              <a:spcAft>
                <a:spcPts val="799"/>
              </a:spcAft>
              <a:buNone/>
              <a:tabLst>
                <a:tab algn="l" pos="0"/>
              </a:tabLst>
            </a:pPr>
            <a:r>
              <a:rPr b="0" lang="en-GB" sz="1800" spc="-1" strike="noStrike">
                <a:solidFill>
                  <a:srgbClr val="000000"/>
                </a:solidFill>
                <a:latin typeface="Arial"/>
                <a:ea typeface="Calibri"/>
              </a:rPr>
              <a:t>Coded in Julia in Vim and Jupyter on an Apple M1 with Asahi Linux with Test Driven Development</a:t>
            </a:r>
            <a:endParaRPr b="0" i="1" lang="en-GB" sz="1800" spc="-1" strike="noStrike">
              <a:latin typeface="Noto Sans"/>
            </a:endParaRPr>
          </a:p>
          <a:p>
            <a:pPr algn="just">
              <a:lnSpc>
                <a:spcPct val="107000"/>
              </a:lnSpc>
              <a:spcAft>
                <a:spcPts val="799"/>
              </a:spcAft>
              <a:buNone/>
              <a:tabLst>
                <a:tab algn="l" pos="0"/>
              </a:tabLst>
            </a:pPr>
            <a:endParaRPr b="0" i="1" lang="en-GB" sz="1800" spc="-1" strike="noStrike">
              <a:latin typeface="Noto Sans"/>
            </a:endParaRPr>
          </a:p>
          <a:p>
            <a:pPr algn="just">
              <a:lnSpc>
                <a:spcPct val="107000"/>
              </a:lnSpc>
              <a:spcAft>
                <a:spcPts val="799"/>
              </a:spcAft>
              <a:buNone/>
              <a:tabLst>
                <a:tab algn="l" pos="0"/>
              </a:tabLst>
            </a:pPr>
            <a:r>
              <a:rPr b="0" lang="en-GB" sz="1800" spc="-1" strike="noStrike">
                <a:solidFill>
                  <a:srgbClr val="000000"/>
                </a:solidFill>
                <a:latin typeface="Arial"/>
                <a:ea typeface="Calibri"/>
              </a:rPr>
              <a:t>Repo:  keithreid-sfw</a:t>
            </a:r>
            <a:endParaRPr b="0" i="1" lang="en-GB" sz="1800" spc="-1" strike="noStrike">
              <a:latin typeface="Noto Sans"/>
            </a:endParaRPr>
          </a:p>
          <a:p>
            <a:pPr algn="just">
              <a:lnSpc>
                <a:spcPct val="107000"/>
              </a:lnSpc>
              <a:spcAft>
                <a:spcPts val="799"/>
              </a:spcAft>
              <a:buNone/>
              <a:tabLst>
                <a:tab algn="l" pos="0"/>
              </a:tabLst>
            </a:pPr>
            <a:endParaRPr b="0" i="1" lang="en-GB" sz="1800" spc="-1" strike="noStrike">
              <a:latin typeface="Noto Sans"/>
            </a:endParaRPr>
          </a:p>
          <a:p>
            <a:pPr algn="just">
              <a:lnSpc>
                <a:spcPct val="107000"/>
              </a:lnSpc>
              <a:spcAft>
                <a:spcPts val="799"/>
              </a:spcAft>
              <a:buNone/>
              <a:tabLst>
                <a:tab algn="l" pos="0"/>
              </a:tabLst>
            </a:pPr>
            <a:r>
              <a:rPr b="0" lang="en-GB" sz="1800" spc="-1" strike="noStrike">
                <a:solidFill>
                  <a:srgbClr val="000000"/>
                </a:solidFill>
                <a:latin typeface="Arial"/>
                <a:ea typeface="Calibri"/>
              </a:rPr>
              <a:t>Citations:</a:t>
            </a:r>
            <a:endParaRPr b="0" i="1" lang="en-GB" sz="1800" spc="-1" strike="noStrike">
              <a:latin typeface="Noto Sans"/>
            </a:endParaRPr>
          </a:p>
          <a:p>
            <a:pPr algn="just">
              <a:lnSpc>
                <a:spcPct val="107000"/>
              </a:lnSpc>
              <a:spcAft>
                <a:spcPts val="799"/>
              </a:spcAft>
              <a:buNone/>
              <a:tabLst>
                <a:tab algn="l" pos="0"/>
              </a:tabLst>
            </a:pPr>
            <a:r>
              <a:rPr b="0" lang="en-GB" sz="1800" spc="-1" strike="noStrike">
                <a:solidFill>
                  <a:srgbClr val="000000"/>
                </a:solidFill>
                <a:latin typeface="Arial"/>
                <a:ea typeface="Calibri"/>
              </a:rPr>
              <a:t>- Mackay</a:t>
            </a:r>
            <a:endParaRPr b="0" i="1" lang="en-GB" sz="1800" spc="-1" strike="noStrike">
              <a:latin typeface="Noto Sans"/>
            </a:endParaRPr>
          </a:p>
          <a:p>
            <a:pPr algn="just">
              <a:lnSpc>
                <a:spcPct val="107000"/>
              </a:lnSpc>
              <a:spcAft>
                <a:spcPts val="799"/>
              </a:spcAft>
              <a:buNone/>
              <a:tabLst>
                <a:tab algn="l" pos="0"/>
              </a:tabLst>
            </a:pPr>
            <a:r>
              <a:rPr b="0" lang="en-GB" sz="1800" spc="-1" strike="noStrike">
                <a:solidFill>
                  <a:srgbClr val="000000"/>
                </a:solidFill>
                <a:latin typeface="Arial"/>
                <a:ea typeface="Calibri"/>
              </a:rPr>
              <a:t>- Shannon</a:t>
            </a:r>
            <a:endParaRPr b="0" i="1" lang="en-GB" sz="1800" spc="-1" strike="noStrike">
              <a:latin typeface="Noto Sans"/>
            </a:endParaRPr>
          </a:p>
          <a:p>
            <a:pPr algn="just">
              <a:lnSpc>
                <a:spcPct val="107000"/>
              </a:lnSpc>
              <a:spcAft>
                <a:spcPts val="799"/>
              </a:spcAft>
              <a:buNone/>
              <a:tabLst>
                <a:tab algn="l" pos="0"/>
              </a:tabLst>
            </a:pPr>
            <a:r>
              <a:rPr b="0" lang="en-GB" sz="1800" spc="-1" strike="noStrike">
                <a:solidFill>
                  <a:srgbClr val="000000"/>
                </a:solidFill>
                <a:latin typeface="Arial"/>
                <a:ea typeface="Calibri"/>
              </a:rPr>
              <a:t>- Mann Whitney U</a:t>
            </a:r>
            <a:endParaRPr b="0" i="1" lang="en-GB" sz="1800" spc="-1" strike="noStrike">
              <a:latin typeface="Noto Sans"/>
            </a:endParaRPr>
          </a:p>
          <a:p>
            <a:pPr algn="just">
              <a:lnSpc>
                <a:spcPct val="107000"/>
              </a:lnSpc>
              <a:spcAft>
                <a:spcPts val="799"/>
              </a:spcAft>
              <a:buNone/>
              <a:tabLst>
                <a:tab algn="l" pos="0"/>
              </a:tabLst>
            </a:pPr>
            <a:r>
              <a:rPr b="0" lang="en-GB" sz="1800" spc="-1" strike="noStrike">
                <a:solidFill>
                  <a:srgbClr val="000000"/>
                </a:solidFill>
                <a:latin typeface="Arial"/>
                <a:ea typeface="Calibri"/>
              </a:rPr>
              <a:t>- U-tests in general</a:t>
            </a:r>
            <a:endParaRPr b="0" i="1" lang="en-GB" sz="1800" spc="-1" strike="noStrike">
              <a:latin typeface="Noto Sans"/>
            </a:endParaRPr>
          </a:p>
          <a:p>
            <a:pPr algn="just">
              <a:lnSpc>
                <a:spcPct val="107000"/>
              </a:lnSpc>
              <a:spcAft>
                <a:spcPts val="799"/>
              </a:spcAft>
              <a:buNone/>
              <a:tabLst>
                <a:tab algn="l" pos="0"/>
              </a:tabLst>
            </a:pPr>
            <a:r>
              <a:rPr b="0" lang="en-GB" sz="1800" spc="-1" strike="noStrike">
                <a:solidFill>
                  <a:srgbClr val="000000"/>
                </a:solidFill>
                <a:latin typeface="Arial"/>
                <a:ea typeface="Calibri"/>
              </a:rPr>
              <a:t>- Knuth</a:t>
            </a:r>
            <a:endParaRPr b="0" i="1" lang="en-GB" sz="1800" spc="-1" strike="noStrike">
              <a:latin typeface="Noto Sans"/>
            </a:endParaRPr>
          </a:p>
          <a:p>
            <a:pPr algn="just">
              <a:lnSpc>
                <a:spcPct val="107000"/>
              </a:lnSpc>
              <a:spcAft>
                <a:spcPts val="799"/>
              </a:spcAft>
              <a:buNone/>
              <a:tabLst>
                <a:tab algn="l" pos="0"/>
              </a:tabLst>
            </a:pPr>
            <a:r>
              <a:rPr b="0" lang="en-GB" sz="1800" spc="-1" strike="noStrike">
                <a:solidFill>
                  <a:srgbClr val="000000"/>
                </a:solidFill>
                <a:latin typeface="Arial"/>
                <a:ea typeface="Calibri"/>
              </a:rPr>
              <a:t>- Wookiepedia, Kaggle, NHS MHMDS, sepsis data</a:t>
            </a:r>
            <a:endParaRPr b="0" i="1" lang="en-GB" sz="1800" spc="-1" strike="noStrike">
              <a:latin typeface="Noto Sans"/>
            </a:endParaRPr>
          </a:p>
        </p:txBody>
      </p:sp>
      <p:pic>
        <p:nvPicPr>
          <p:cNvPr id="428" name="Picture 44" descr=""/>
          <p:cNvPicPr/>
          <p:nvPr/>
        </p:nvPicPr>
        <p:blipFill>
          <a:blip r:embed="rId2"/>
          <a:stretch/>
        </p:blipFill>
        <p:spPr>
          <a:xfrm>
            <a:off x="9204840" y="0"/>
            <a:ext cx="2986560" cy="1352880"/>
          </a:xfrm>
          <a:prstGeom prst="rect">
            <a:avLst/>
          </a:prstGeom>
          <a:ln w="0">
            <a:noFill/>
          </a:ln>
        </p:spPr>
      </p:pic>
      <p:pic>
        <p:nvPicPr>
          <p:cNvPr id="429" name="Picture 45" descr=""/>
          <p:cNvPicPr/>
          <p:nvPr/>
        </p:nvPicPr>
        <p:blipFill>
          <a:blip r:embed="rId3"/>
          <a:stretch/>
        </p:blipFill>
        <p:spPr>
          <a:xfrm>
            <a:off x="0" y="0"/>
            <a:ext cx="1499040" cy="1267200"/>
          </a:xfrm>
          <a:prstGeom prst="rect">
            <a:avLst/>
          </a:prstGeom>
          <a:ln w="0">
            <a:noFill/>
          </a:ln>
        </p:spPr>
      </p:pic>
      <p:pic>
        <p:nvPicPr>
          <p:cNvPr id="430" name="" descr=""/>
          <p:cNvPicPr/>
          <p:nvPr/>
        </p:nvPicPr>
        <p:blipFill>
          <a:blip r:embed="rId4"/>
          <a:stretch/>
        </p:blipFill>
        <p:spPr>
          <a:xfrm>
            <a:off x="10288080" y="5728680"/>
            <a:ext cx="1904760" cy="113004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3" name="image2.jpeg" descr=""/>
          <p:cNvPicPr/>
          <p:nvPr/>
        </p:nvPicPr>
        <p:blipFill>
          <a:blip r:embed="rId1"/>
          <a:stretch/>
        </p:blipFill>
        <p:spPr>
          <a:xfrm>
            <a:off x="323640" y="6104520"/>
            <a:ext cx="7363440" cy="510480"/>
          </a:xfrm>
          <a:prstGeom prst="rect">
            <a:avLst/>
          </a:prstGeom>
          <a:ln w="12700">
            <a:noFill/>
          </a:ln>
        </p:spPr>
      </p:pic>
      <p:sp>
        <p:nvSpPr>
          <p:cNvPr id="94" name="Rectangle 2"/>
          <p:cNvSpPr/>
          <p:nvPr/>
        </p:nvSpPr>
        <p:spPr>
          <a:xfrm>
            <a:off x="605520" y="1810080"/>
            <a:ext cx="10739520" cy="3542400"/>
          </a:xfrm>
          <a:prstGeom prst="rect">
            <a:avLst/>
          </a:prstGeom>
          <a:noFill/>
          <a:ln w="0">
            <a:noFill/>
          </a:ln>
        </p:spPr>
        <p:style>
          <a:lnRef idx="0"/>
          <a:fillRef idx="0"/>
          <a:effectRef idx="0"/>
          <a:fontRef idx="minor"/>
        </p:style>
        <p:txBody>
          <a:bodyPr lIns="90000" rIns="90000" tIns="45000" bIns="45000" anchor="t">
            <a:spAutoFit/>
          </a:bodyPr>
          <a:p>
            <a:pPr>
              <a:lnSpc>
                <a:spcPct val="107000"/>
              </a:lnSpc>
              <a:spcAft>
                <a:spcPts val="799"/>
              </a:spcAft>
              <a:buNone/>
              <a:tabLst>
                <a:tab algn="l" pos="0"/>
              </a:tabLst>
            </a:pPr>
            <a:r>
              <a:rPr b="1" lang="en-GB" sz="1800" spc="-1" strike="noStrike">
                <a:solidFill>
                  <a:srgbClr val="000000"/>
                </a:solidFill>
                <a:latin typeface="Arial"/>
                <a:ea typeface="Calibri"/>
              </a:rPr>
              <a:t>Background</a:t>
            </a:r>
            <a:endParaRPr b="0" i="1" lang="en-GB" sz="1800" spc="-1" strike="noStrike">
              <a:latin typeface="Noto Sans"/>
            </a:endParaRPr>
          </a:p>
          <a:p>
            <a:pPr algn="just">
              <a:lnSpc>
                <a:spcPct val="107000"/>
              </a:lnSpc>
              <a:spcAft>
                <a:spcPts val="799"/>
              </a:spcAft>
              <a:buNone/>
              <a:tabLst>
                <a:tab algn="l" pos="0"/>
              </a:tabLst>
            </a:pPr>
            <a:endParaRPr b="0" i="1" lang="en-GB" sz="1800" spc="-1" strike="noStrike">
              <a:latin typeface="Noto Sans"/>
            </a:endParaRPr>
          </a:p>
          <a:p>
            <a:pPr algn="just">
              <a:lnSpc>
                <a:spcPct val="107000"/>
              </a:lnSpc>
              <a:spcAft>
                <a:spcPts val="799"/>
              </a:spcAft>
              <a:buNone/>
              <a:tabLst>
                <a:tab algn="l" pos="0"/>
              </a:tabLst>
            </a:pPr>
            <a:r>
              <a:rPr b="0" lang="en-GB" sz="1800" spc="-1" strike="noStrike">
                <a:solidFill>
                  <a:srgbClr val="000000"/>
                </a:solidFill>
                <a:latin typeface="Arial"/>
                <a:ea typeface="Calibri"/>
              </a:rPr>
              <a:t>All hospitals report metrics, and absolute counts are largely infuenced by size</a:t>
            </a:r>
            <a:endParaRPr b="0" i="1" lang="en-GB" sz="1800" spc="-1" strike="noStrike">
              <a:latin typeface="Noto Sans"/>
            </a:endParaRPr>
          </a:p>
          <a:p>
            <a:pPr algn="just">
              <a:lnSpc>
                <a:spcPct val="107000"/>
              </a:lnSpc>
              <a:spcAft>
                <a:spcPts val="799"/>
              </a:spcAft>
              <a:buNone/>
              <a:tabLst>
                <a:tab algn="l" pos="0"/>
              </a:tabLst>
            </a:pPr>
            <a:endParaRPr b="0" i="1" lang="en-GB" sz="1800" spc="-1" strike="noStrike">
              <a:latin typeface="Noto Sans"/>
            </a:endParaRPr>
          </a:p>
          <a:p>
            <a:pPr algn="just">
              <a:lnSpc>
                <a:spcPct val="107000"/>
              </a:lnSpc>
              <a:spcAft>
                <a:spcPts val="799"/>
              </a:spcAft>
              <a:buNone/>
              <a:tabLst>
                <a:tab algn="l" pos="0"/>
              </a:tabLst>
            </a:pPr>
            <a:r>
              <a:rPr b="0" lang="en-GB" sz="1800" spc="-1" strike="noStrike">
                <a:solidFill>
                  <a:srgbClr val="000000"/>
                </a:solidFill>
                <a:latin typeface="Arial"/>
                <a:ea typeface="Calibri"/>
              </a:rPr>
              <a:t>Sometimes they (we) drop the ball and give a false null report; some providers always seem to</a:t>
            </a:r>
            <a:endParaRPr b="0" i="1" lang="en-GB" sz="1800" spc="-1" strike="noStrike">
              <a:latin typeface="Noto Sans"/>
            </a:endParaRPr>
          </a:p>
          <a:p>
            <a:pPr algn="just">
              <a:lnSpc>
                <a:spcPct val="107000"/>
              </a:lnSpc>
              <a:spcAft>
                <a:spcPts val="799"/>
              </a:spcAft>
              <a:buNone/>
              <a:tabLst>
                <a:tab algn="l" pos="0"/>
              </a:tabLst>
            </a:pPr>
            <a:endParaRPr b="0" i="1" lang="en-GB" sz="1800" spc="-1" strike="noStrike">
              <a:latin typeface="Noto Sans"/>
            </a:endParaRPr>
          </a:p>
          <a:p>
            <a:pPr algn="just">
              <a:lnSpc>
                <a:spcPct val="107000"/>
              </a:lnSpc>
              <a:spcAft>
                <a:spcPts val="799"/>
              </a:spcAft>
              <a:buNone/>
              <a:tabLst>
                <a:tab algn="l" pos="0"/>
              </a:tabLst>
            </a:pPr>
            <a:r>
              <a:rPr b="0" lang="en-GB" sz="1800" spc="-1" strike="noStrike">
                <a:solidFill>
                  <a:srgbClr val="000000"/>
                </a:solidFill>
                <a:latin typeface="Arial"/>
                <a:ea typeface="Calibri"/>
              </a:rPr>
              <a:t>False null reports distort the overall picture</a:t>
            </a:r>
            <a:endParaRPr b="0" i="1" lang="en-GB" sz="1800" spc="-1" strike="noStrike">
              <a:latin typeface="Noto Sans"/>
            </a:endParaRPr>
          </a:p>
          <a:p>
            <a:pPr algn="just">
              <a:lnSpc>
                <a:spcPct val="107000"/>
              </a:lnSpc>
              <a:spcAft>
                <a:spcPts val="799"/>
              </a:spcAft>
              <a:buNone/>
              <a:tabLst>
                <a:tab algn="l" pos="0"/>
              </a:tabLst>
            </a:pPr>
            <a:endParaRPr b="0" i="1" lang="en-GB" sz="1800" spc="-1" strike="noStrike">
              <a:latin typeface="Noto Sans"/>
            </a:endParaRPr>
          </a:p>
          <a:p>
            <a:pPr algn="just">
              <a:lnSpc>
                <a:spcPct val="107000"/>
              </a:lnSpc>
              <a:spcAft>
                <a:spcPts val="799"/>
              </a:spcAft>
              <a:buNone/>
              <a:tabLst>
                <a:tab algn="l" pos="0"/>
              </a:tabLst>
            </a:pPr>
            <a:r>
              <a:rPr b="0" lang="en-GB" sz="1800" spc="-1" strike="noStrike">
                <a:solidFill>
                  <a:srgbClr val="000000"/>
                </a:solidFill>
                <a:latin typeface="Arial"/>
                <a:ea typeface="Calibri"/>
              </a:rPr>
              <a:t>I don’t mention any trusts (or private providers) here</a:t>
            </a:r>
            <a:endParaRPr b="0" i="1" lang="en-GB" sz="1800" spc="-1" strike="noStrike">
              <a:latin typeface="Noto Sans"/>
            </a:endParaRPr>
          </a:p>
        </p:txBody>
      </p:sp>
      <p:pic>
        <p:nvPicPr>
          <p:cNvPr id="95" name="Picture 7" descr=""/>
          <p:cNvPicPr/>
          <p:nvPr/>
        </p:nvPicPr>
        <p:blipFill>
          <a:blip r:embed="rId2"/>
          <a:stretch/>
        </p:blipFill>
        <p:spPr>
          <a:xfrm>
            <a:off x="0" y="0"/>
            <a:ext cx="1499040" cy="1267200"/>
          </a:xfrm>
          <a:prstGeom prst="rect">
            <a:avLst/>
          </a:prstGeom>
          <a:ln w="0">
            <a:noFill/>
          </a:ln>
        </p:spPr>
      </p:pic>
      <p:pic>
        <p:nvPicPr>
          <p:cNvPr id="96" name="Picture 8" descr=""/>
          <p:cNvPicPr/>
          <p:nvPr/>
        </p:nvPicPr>
        <p:blipFill>
          <a:blip r:embed="rId3"/>
          <a:stretch/>
        </p:blipFill>
        <p:spPr>
          <a:xfrm>
            <a:off x="9204840" y="0"/>
            <a:ext cx="2986560" cy="1352880"/>
          </a:xfrm>
          <a:prstGeom prst="rect">
            <a:avLst/>
          </a:prstGeom>
          <a:ln w="0">
            <a:noFill/>
          </a:ln>
        </p:spPr>
      </p:pic>
      <p:pic>
        <p:nvPicPr>
          <p:cNvPr id="97" name="" descr=""/>
          <p:cNvPicPr/>
          <p:nvPr/>
        </p:nvPicPr>
        <p:blipFill>
          <a:blip r:embed="rId4"/>
          <a:stretch/>
        </p:blipFill>
        <p:spPr>
          <a:xfrm>
            <a:off x="10287360" y="5727960"/>
            <a:ext cx="1904760" cy="113004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8" name="image2.jpeg 2" descr=""/>
          <p:cNvPicPr/>
          <p:nvPr/>
        </p:nvPicPr>
        <p:blipFill>
          <a:blip r:embed="rId1"/>
          <a:stretch/>
        </p:blipFill>
        <p:spPr>
          <a:xfrm>
            <a:off x="323640" y="6104520"/>
            <a:ext cx="7363440" cy="510480"/>
          </a:xfrm>
          <a:prstGeom prst="rect">
            <a:avLst/>
          </a:prstGeom>
          <a:ln w="12700">
            <a:noFill/>
          </a:ln>
        </p:spPr>
      </p:pic>
      <p:sp>
        <p:nvSpPr>
          <p:cNvPr id="99" name="Rectangle 3"/>
          <p:cNvSpPr/>
          <p:nvPr/>
        </p:nvSpPr>
        <p:spPr>
          <a:xfrm>
            <a:off x="605520" y="1810080"/>
            <a:ext cx="10739520" cy="3542760"/>
          </a:xfrm>
          <a:prstGeom prst="rect">
            <a:avLst/>
          </a:prstGeom>
          <a:noFill/>
          <a:ln w="0">
            <a:noFill/>
          </a:ln>
        </p:spPr>
        <p:style>
          <a:lnRef idx="0"/>
          <a:fillRef idx="0"/>
          <a:effectRef idx="0"/>
          <a:fontRef idx="minor"/>
        </p:style>
        <p:txBody>
          <a:bodyPr lIns="90000" rIns="90000" tIns="45000" bIns="45000" anchor="t">
            <a:spAutoFit/>
          </a:bodyPr>
          <a:p>
            <a:pPr>
              <a:lnSpc>
                <a:spcPct val="107000"/>
              </a:lnSpc>
              <a:spcAft>
                <a:spcPts val="799"/>
              </a:spcAft>
              <a:buNone/>
              <a:tabLst>
                <a:tab algn="l" pos="0"/>
              </a:tabLst>
            </a:pPr>
            <a:r>
              <a:rPr b="1" lang="en-GB" sz="1800" spc="-1" strike="noStrike">
                <a:solidFill>
                  <a:srgbClr val="000000"/>
                </a:solidFill>
                <a:latin typeface="Arial"/>
                <a:ea typeface="Calibri"/>
              </a:rPr>
              <a:t>Background</a:t>
            </a:r>
            <a:endParaRPr b="0" i="1" lang="en-GB" sz="1800" spc="-1" strike="noStrike">
              <a:latin typeface="Noto Sans"/>
            </a:endParaRPr>
          </a:p>
          <a:p>
            <a:pPr algn="just">
              <a:lnSpc>
                <a:spcPct val="107000"/>
              </a:lnSpc>
              <a:spcAft>
                <a:spcPts val="799"/>
              </a:spcAft>
              <a:buNone/>
              <a:tabLst>
                <a:tab algn="l" pos="0"/>
              </a:tabLst>
            </a:pPr>
            <a:endParaRPr b="0" i="1" lang="en-GB" sz="1800" spc="-1" strike="noStrike">
              <a:latin typeface="Noto Sans"/>
            </a:endParaRPr>
          </a:p>
          <a:p>
            <a:pPr algn="just">
              <a:lnSpc>
                <a:spcPct val="107000"/>
              </a:lnSpc>
              <a:spcAft>
                <a:spcPts val="799"/>
              </a:spcAft>
              <a:buNone/>
              <a:tabLst>
                <a:tab algn="l" pos="0"/>
              </a:tabLst>
            </a:pPr>
            <a:r>
              <a:rPr b="0" lang="en-GB" sz="1800" spc="-1" strike="noStrike">
                <a:solidFill>
                  <a:srgbClr val="000000"/>
                </a:solidFill>
                <a:latin typeface="Arial"/>
                <a:ea typeface="Calibri"/>
              </a:rPr>
              <a:t>L-test is “about” measuring the false “information” added to a graph by a given false null report </a:t>
            </a:r>
            <a:endParaRPr b="0" i="1" lang="en-GB" sz="1800" spc="-1" strike="noStrike">
              <a:latin typeface="Noto Sans"/>
            </a:endParaRPr>
          </a:p>
          <a:p>
            <a:pPr algn="just">
              <a:lnSpc>
                <a:spcPct val="107000"/>
              </a:lnSpc>
              <a:spcAft>
                <a:spcPts val="799"/>
              </a:spcAft>
              <a:buNone/>
              <a:tabLst>
                <a:tab algn="l" pos="0"/>
              </a:tabLst>
            </a:pPr>
            <a:endParaRPr b="0" i="1" lang="en-GB" sz="1800" spc="-1" strike="noStrike">
              <a:latin typeface="Noto Sans"/>
            </a:endParaRPr>
          </a:p>
          <a:p>
            <a:pPr algn="just">
              <a:lnSpc>
                <a:spcPct val="107000"/>
              </a:lnSpc>
              <a:spcAft>
                <a:spcPts val="799"/>
              </a:spcAft>
              <a:buNone/>
              <a:tabLst>
                <a:tab algn="l" pos="0"/>
              </a:tabLst>
            </a:pPr>
            <a:r>
              <a:rPr b="0" lang="en-GB" sz="1800" spc="-1" strike="noStrike">
                <a:solidFill>
                  <a:srgbClr val="000000"/>
                </a:solidFill>
                <a:latin typeface="Arial"/>
                <a:ea typeface="Calibri"/>
              </a:rPr>
              <a:t>The overall pattern matters because nulls</a:t>
            </a:r>
            <a:endParaRPr b="0" i="1" lang="en-GB" sz="1800" spc="-1" strike="noStrike">
              <a:latin typeface="Noto Sans"/>
            </a:endParaRPr>
          </a:p>
          <a:p>
            <a:pPr algn="just">
              <a:lnSpc>
                <a:spcPct val="107000"/>
              </a:lnSpc>
              <a:spcAft>
                <a:spcPts val="799"/>
              </a:spcAft>
              <a:buNone/>
              <a:tabLst>
                <a:tab algn="l" pos="0"/>
              </a:tabLst>
            </a:pP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demotivate true reporters</a:t>
            </a:r>
            <a:endParaRPr b="0" i="1" lang="en-GB" sz="1800" spc="-1" strike="noStrike">
              <a:latin typeface="Noto Sans"/>
            </a:endParaRPr>
          </a:p>
          <a:p>
            <a:pPr algn="just">
              <a:lnSpc>
                <a:spcPct val="107000"/>
              </a:lnSpc>
              <a:spcAft>
                <a:spcPts val="799"/>
              </a:spcAft>
              <a:buNone/>
              <a:tabLst>
                <a:tab algn="l" pos="0"/>
              </a:tabLst>
            </a:pP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distract regulators</a:t>
            </a:r>
            <a:endParaRPr b="0" i="1" lang="en-GB" sz="1800" spc="-1" strike="noStrike">
              <a:latin typeface="Noto Sans"/>
            </a:endParaRPr>
          </a:p>
          <a:p>
            <a:pPr algn="just">
              <a:lnSpc>
                <a:spcPct val="107000"/>
              </a:lnSpc>
              <a:spcAft>
                <a:spcPts val="799"/>
              </a:spcAft>
              <a:buNone/>
              <a:tabLst>
                <a:tab algn="l" pos="0"/>
              </a:tabLst>
            </a:pP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probably aren’t as good at governance (by definition)</a:t>
            </a:r>
            <a:endParaRPr b="0" i="1" lang="en-GB" sz="1800" spc="-1" strike="noStrike">
              <a:latin typeface="Noto Sans"/>
            </a:endParaRPr>
          </a:p>
          <a:p>
            <a:pPr algn="just">
              <a:lnSpc>
                <a:spcPct val="107000"/>
              </a:lnSpc>
              <a:spcAft>
                <a:spcPts val="799"/>
              </a:spcAft>
              <a:buNone/>
              <a:tabLst>
                <a:tab algn="l" pos="0"/>
              </a:tabLst>
            </a:pP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a:t>
            </a:r>
            <a:r>
              <a:rPr b="0" lang="en-GB" sz="1800" spc="-1" strike="noStrike">
                <a:solidFill>
                  <a:srgbClr val="000000"/>
                </a:solidFill>
                <a:latin typeface="Arial"/>
                <a:ea typeface="Calibri"/>
              </a:rPr>
              <a:t>- sometimes it’s illegal  </a:t>
            </a:r>
            <a:endParaRPr b="0" i="1" lang="en-GB" sz="1800" spc="-1" strike="noStrike">
              <a:latin typeface="Noto Sans"/>
            </a:endParaRPr>
          </a:p>
        </p:txBody>
      </p:sp>
      <p:pic>
        <p:nvPicPr>
          <p:cNvPr id="100" name="Picture 15" descr=""/>
          <p:cNvPicPr/>
          <p:nvPr/>
        </p:nvPicPr>
        <p:blipFill>
          <a:blip r:embed="rId2"/>
          <a:stretch/>
        </p:blipFill>
        <p:spPr>
          <a:xfrm>
            <a:off x="0" y="0"/>
            <a:ext cx="1499040" cy="1267200"/>
          </a:xfrm>
          <a:prstGeom prst="rect">
            <a:avLst/>
          </a:prstGeom>
          <a:ln w="0">
            <a:noFill/>
          </a:ln>
        </p:spPr>
      </p:pic>
      <p:pic>
        <p:nvPicPr>
          <p:cNvPr id="101" name="Picture 16" descr=""/>
          <p:cNvPicPr/>
          <p:nvPr/>
        </p:nvPicPr>
        <p:blipFill>
          <a:blip r:embed="rId3"/>
          <a:stretch/>
        </p:blipFill>
        <p:spPr>
          <a:xfrm>
            <a:off x="9204840" y="0"/>
            <a:ext cx="2986560" cy="1352880"/>
          </a:xfrm>
          <a:prstGeom prst="rect">
            <a:avLst/>
          </a:prstGeom>
          <a:ln w="0">
            <a:noFill/>
          </a:ln>
        </p:spPr>
      </p:pic>
      <p:pic>
        <p:nvPicPr>
          <p:cNvPr id="102" name="" descr=""/>
          <p:cNvPicPr/>
          <p:nvPr/>
        </p:nvPicPr>
        <p:blipFill>
          <a:blip r:embed="rId4"/>
          <a:stretch/>
        </p:blipFill>
        <p:spPr>
          <a:xfrm>
            <a:off x="10287360" y="5727960"/>
            <a:ext cx="1904760" cy="113004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3" name="image2.jpeg" descr=""/>
          <p:cNvPicPr/>
          <p:nvPr/>
        </p:nvPicPr>
        <p:blipFill>
          <a:blip r:embed="rId1"/>
          <a:stretch/>
        </p:blipFill>
        <p:spPr>
          <a:xfrm>
            <a:off x="323640" y="6104520"/>
            <a:ext cx="7363440" cy="510480"/>
          </a:xfrm>
          <a:prstGeom prst="rect">
            <a:avLst/>
          </a:prstGeom>
          <a:ln w="12700">
            <a:noFill/>
          </a:ln>
        </p:spPr>
      </p:pic>
      <p:sp>
        <p:nvSpPr>
          <p:cNvPr id="104" name="Rectangle 2"/>
          <p:cNvSpPr/>
          <p:nvPr/>
        </p:nvSpPr>
        <p:spPr>
          <a:xfrm>
            <a:off x="593640" y="1797840"/>
            <a:ext cx="4301640" cy="383400"/>
          </a:xfrm>
          <a:prstGeom prst="rect">
            <a:avLst/>
          </a:prstGeom>
          <a:noFill/>
          <a:ln w="0">
            <a:noFill/>
          </a:ln>
        </p:spPr>
        <p:style>
          <a:lnRef idx="0"/>
          <a:fillRef idx="0"/>
          <a:effectRef idx="0"/>
          <a:fontRef idx="minor"/>
        </p:style>
        <p:txBody>
          <a:bodyPr lIns="90000" rIns="90000" tIns="45000" bIns="45000" anchor="t">
            <a:spAutoFit/>
          </a:bodyPr>
          <a:p>
            <a:pPr>
              <a:lnSpc>
                <a:spcPct val="107000"/>
              </a:lnSpc>
              <a:spcAft>
                <a:spcPts val="799"/>
              </a:spcAft>
              <a:buNone/>
              <a:tabLst>
                <a:tab algn="l" pos="0"/>
              </a:tabLst>
            </a:pPr>
            <a:r>
              <a:rPr b="1" lang="en-GB" sz="1800" spc="-1" strike="noStrike">
                <a:solidFill>
                  <a:srgbClr val="000000"/>
                </a:solidFill>
                <a:latin typeface="Arial"/>
                <a:ea typeface="Calibri"/>
              </a:rPr>
              <a:t>Real data is messy and incomplete</a:t>
            </a:r>
            <a:endParaRPr b="0" i="1" lang="en-GB" sz="1800" spc="-1" strike="noStrike">
              <a:latin typeface="Noto Sans"/>
            </a:endParaRPr>
          </a:p>
        </p:txBody>
      </p:sp>
      <p:pic>
        <p:nvPicPr>
          <p:cNvPr id="105" name="Picture 7" descr=""/>
          <p:cNvPicPr/>
          <p:nvPr/>
        </p:nvPicPr>
        <p:blipFill>
          <a:blip r:embed="rId2"/>
          <a:stretch/>
        </p:blipFill>
        <p:spPr>
          <a:xfrm>
            <a:off x="0" y="0"/>
            <a:ext cx="1499040" cy="1267200"/>
          </a:xfrm>
          <a:prstGeom prst="rect">
            <a:avLst/>
          </a:prstGeom>
          <a:ln w="0">
            <a:noFill/>
          </a:ln>
        </p:spPr>
      </p:pic>
      <p:pic>
        <p:nvPicPr>
          <p:cNvPr id="106" name="Picture 8" descr=""/>
          <p:cNvPicPr/>
          <p:nvPr/>
        </p:nvPicPr>
        <p:blipFill>
          <a:blip r:embed="rId3"/>
          <a:stretch/>
        </p:blipFill>
        <p:spPr>
          <a:xfrm>
            <a:off x="9204840" y="0"/>
            <a:ext cx="2986560" cy="1352880"/>
          </a:xfrm>
          <a:prstGeom prst="rect">
            <a:avLst/>
          </a:prstGeom>
          <a:ln w="0">
            <a:noFill/>
          </a:ln>
        </p:spPr>
      </p:pic>
      <p:pic>
        <p:nvPicPr>
          <p:cNvPr id="107" name="Picture 1" descr=""/>
          <p:cNvPicPr/>
          <p:nvPr/>
        </p:nvPicPr>
        <p:blipFill>
          <a:blip r:embed="rId4"/>
          <a:stretch/>
        </p:blipFill>
        <p:spPr>
          <a:xfrm>
            <a:off x="5822280" y="1013040"/>
            <a:ext cx="3177360" cy="4210920"/>
          </a:xfrm>
          <a:prstGeom prst="rect">
            <a:avLst/>
          </a:prstGeom>
          <a:ln w="0">
            <a:noFill/>
          </a:ln>
        </p:spPr>
      </p:pic>
      <p:sp>
        <p:nvSpPr>
          <p:cNvPr id="108" name="Oval 3"/>
          <p:cNvSpPr/>
          <p:nvPr/>
        </p:nvSpPr>
        <p:spPr>
          <a:xfrm rot="18918600">
            <a:off x="6532920" y="1541520"/>
            <a:ext cx="3286440" cy="1065600"/>
          </a:xfrm>
          <a:prstGeom prst="ellipse">
            <a:avLst/>
          </a:prstGeom>
          <a:solidFill>
            <a:srgbClr val="ffffff">
              <a:alpha val="3000"/>
            </a:srgbClr>
          </a:solidFill>
          <a:ln w="25400">
            <a:solidFill>
              <a:srgbClr val="5b9bd5"/>
            </a:solidFill>
            <a:round/>
          </a:ln>
        </p:spPr>
        <p:style>
          <a:lnRef idx="0"/>
          <a:fillRef idx="0"/>
          <a:effectRef idx="0"/>
          <a:fontRef idx="minor"/>
        </p:style>
      </p:sp>
      <p:sp>
        <p:nvSpPr>
          <p:cNvPr id="109" name="Oval 9"/>
          <p:cNvSpPr/>
          <p:nvPr/>
        </p:nvSpPr>
        <p:spPr>
          <a:xfrm>
            <a:off x="5877000" y="4680000"/>
            <a:ext cx="3122640" cy="932040"/>
          </a:xfrm>
          <a:prstGeom prst="ellipse">
            <a:avLst/>
          </a:prstGeom>
          <a:solidFill>
            <a:srgbClr val="ffffff">
              <a:alpha val="3000"/>
            </a:srgbClr>
          </a:solidFill>
          <a:ln w="25400">
            <a:solidFill>
              <a:srgbClr val="5b9bd5"/>
            </a:solidFill>
            <a:round/>
          </a:ln>
        </p:spPr>
        <p:style>
          <a:lnRef idx="0"/>
          <a:fillRef idx="0"/>
          <a:effectRef idx="0"/>
          <a:fontRef idx="minor"/>
        </p:style>
      </p:sp>
      <p:sp>
        <p:nvSpPr>
          <p:cNvPr id="110" name="TextBox 6"/>
          <p:cNvSpPr/>
          <p:nvPr/>
        </p:nvSpPr>
        <p:spPr>
          <a:xfrm>
            <a:off x="900000" y="2448720"/>
            <a:ext cx="3959640" cy="2284920"/>
          </a:xfrm>
          <a:prstGeom prst="rect">
            <a:avLst/>
          </a:prstGeom>
          <a:noFill/>
          <a:ln w="12700">
            <a:noFill/>
          </a:ln>
        </p:spPr>
        <p:style>
          <a:lnRef idx="0"/>
          <a:fillRef idx="0"/>
          <a:effectRef idx="0"/>
          <a:fontRef idx="minor"/>
        </p:style>
        <p:txBody>
          <a:bodyPr numCol="1" spcCol="38160" horzOverflow="overflow" vertOverflow="overflow" lIns="45720" rIns="45720" tIns="45000" bIns="45000" anchor="t">
            <a:spAutoFit/>
          </a:bodyPr>
          <a:p>
            <a:pPr>
              <a:lnSpc>
                <a:spcPct val="100000"/>
              </a:lnSpc>
              <a:buNone/>
              <a:tabLst>
                <a:tab algn="l" pos="0"/>
              </a:tabLst>
            </a:pPr>
            <a:r>
              <a:rPr b="0" lang="en-GB" sz="1800" spc="-1" strike="noStrike">
                <a:solidFill>
                  <a:srgbClr val="000000"/>
                </a:solidFill>
                <a:latin typeface="Arial"/>
                <a:ea typeface="Calibri"/>
              </a:rPr>
              <a:t>Log-Log scale of reasonably similar hospitals in one year about five years ago</a:t>
            </a:r>
            <a:endParaRPr b="0" i="1" lang="en-GB" sz="1800" spc="-1" strike="noStrike">
              <a:latin typeface="Noto Sans"/>
            </a:endParaRPr>
          </a:p>
          <a:p>
            <a:pPr>
              <a:lnSpc>
                <a:spcPct val="100000"/>
              </a:lnSpc>
              <a:buNone/>
              <a:tabLst>
                <a:tab algn="l" pos="0"/>
              </a:tabLst>
            </a:pPr>
            <a:endParaRPr b="0" i="1" lang="en-GB" sz="1800" spc="-1" strike="noStrike">
              <a:latin typeface="Noto Sans"/>
            </a:endParaRPr>
          </a:p>
          <a:p>
            <a:pPr>
              <a:lnSpc>
                <a:spcPct val="100000"/>
              </a:lnSpc>
              <a:buNone/>
              <a:tabLst>
                <a:tab algn="l" pos="0"/>
              </a:tabLst>
            </a:pPr>
            <a:r>
              <a:rPr b="0" lang="en-GB" sz="1800" spc="-1" strike="noStrike">
                <a:solidFill>
                  <a:srgbClr val="000000"/>
                </a:solidFill>
                <a:latin typeface="Arial"/>
                <a:ea typeface="Calibri"/>
              </a:rPr>
              <a:t>An outlier</a:t>
            </a:r>
            <a:endParaRPr b="0" i="1" lang="en-GB" sz="1800" spc="-1" strike="noStrike">
              <a:latin typeface="Noto Sans"/>
            </a:endParaRPr>
          </a:p>
          <a:p>
            <a:pPr>
              <a:lnSpc>
                <a:spcPct val="100000"/>
              </a:lnSpc>
              <a:buNone/>
              <a:tabLst>
                <a:tab algn="l" pos="0"/>
              </a:tabLst>
            </a:pPr>
            <a:endParaRPr b="0" i="1" lang="en-GB" sz="1800" spc="-1" strike="noStrike">
              <a:latin typeface="Noto Sans"/>
            </a:endParaRPr>
          </a:p>
          <a:p>
            <a:pPr>
              <a:lnSpc>
                <a:spcPct val="100000"/>
              </a:lnSpc>
              <a:buNone/>
              <a:tabLst>
                <a:tab algn="l" pos="0"/>
              </a:tabLst>
            </a:pPr>
            <a:r>
              <a:rPr b="0" lang="en-GB" sz="1800" spc="-1" strike="noStrike">
                <a:solidFill>
                  <a:srgbClr val="000000"/>
                </a:solidFill>
                <a:latin typeface="Arial"/>
                <a:ea typeface="Calibri"/>
              </a:rPr>
              <a:t>A group of places with deaths and </a:t>
            </a:r>
            <a:endParaRPr b="0" i="1" lang="en-GB" sz="1800" spc="-1" strike="noStrike">
              <a:latin typeface="Noto Sans"/>
            </a:endParaRPr>
          </a:p>
          <a:p>
            <a:pPr>
              <a:lnSpc>
                <a:spcPct val="100000"/>
              </a:lnSpc>
              <a:buNone/>
              <a:tabLst>
                <a:tab algn="l" pos="0"/>
              </a:tabLst>
            </a:pPr>
            <a:r>
              <a:rPr b="0" lang="en-GB" sz="1800" spc="-1" strike="noStrike">
                <a:solidFill>
                  <a:srgbClr val="000000"/>
                </a:solidFill>
                <a:latin typeface="Arial"/>
                <a:ea typeface="Calibri"/>
              </a:rPr>
              <a:t>Claiming no sepsis at all </a:t>
            </a:r>
            <a:endParaRPr b="0" i="1" lang="en-GB" sz="1800" spc="-1" strike="noStrike">
              <a:latin typeface="Noto Sans"/>
            </a:endParaRPr>
          </a:p>
        </p:txBody>
      </p:sp>
      <p:sp>
        <p:nvSpPr>
          <p:cNvPr id="111" name="TextBox 13"/>
          <p:cNvSpPr/>
          <p:nvPr/>
        </p:nvSpPr>
        <p:spPr>
          <a:xfrm>
            <a:off x="6120000" y="5738400"/>
            <a:ext cx="3026520" cy="364680"/>
          </a:xfrm>
          <a:prstGeom prst="rect">
            <a:avLst/>
          </a:prstGeom>
          <a:noFill/>
          <a:ln w="12700">
            <a:noFill/>
          </a:ln>
        </p:spPr>
        <p:style>
          <a:lnRef idx="0"/>
          <a:fillRef idx="0"/>
          <a:effectRef idx="0"/>
          <a:fontRef idx="minor"/>
        </p:style>
        <p:txBody>
          <a:bodyPr numCol="1" spcCol="38160" horzOverflow="overflow" vertOverflow="overflow" lIns="45720" rIns="45720" tIns="45000" bIns="45000" anchor="t">
            <a:spAutoFit/>
          </a:bodyPr>
          <a:p>
            <a:pPr>
              <a:lnSpc>
                <a:spcPct val="100000"/>
              </a:lnSpc>
              <a:buNone/>
              <a:tabLst>
                <a:tab algn="l" pos="0"/>
              </a:tabLst>
            </a:pPr>
            <a:r>
              <a:rPr b="0" lang="en-GB" sz="1800" spc="-1" strike="noStrike">
                <a:solidFill>
                  <a:srgbClr val="000000"/>
                </a:solidFill>
                <a:latin typeface="Arial"/>
                <a:ea typeface="Calibri"/>
              </a:rPr>
              <a:t>Log Deaths (adjusted SMR)</a:t>
            </a:r>
            <a:endParaRPr b="0" i="1" lang="en-GB" sz="1800" spc="-1" strike="noStrike">
              <a:latin typeface="Noto Sans"/>
            </a:endParaRPr>
          </a:p>
        </p:txBody>
      </p:sp>
      <p:sp>
        <p:nvSpPr>
          <p:cNvPr id="112" name="Rounded Rectangle 14"/>
          <p:cNvSpPr/>
          <p:nvPr/>
        </p:nvSpPr>
        <p:spPr>
          <a:xfrm>
            <a:off x="6670080" y="581760"/>
            <a:ext cx="831960" cy="160920"/>
          </a:xfrm>
          <a:prstGeom prst="roundRect">
            <a:avLst>
              <a:gd name="adj" fmla="val 16667"/>
            </a:avLst>
          </a:prstGeom>
          <a:solidFill>
            <a:srgbClr val="ffffff"/>
          </a:solidFill>
          <a:ln w="25400">
            <a:solidFill>
              <a:srgbClr val="ffffff"/>
            </a:solidFill>
            <a:round/>
          </a:ln>
        </p:spPr>
        <p:style>
          <a:lnRef idx="0"/>
          <a:fillRef idx="0"/>
          <a:effectRef idx="0"/>
          <a:fontRef idx="minor"/>
        </p:style>
      </p:sp>
      <p:sp>
        <p:nvSpPr>
          <p:cNvPr id="113" name="TextBox 16"/>
          <p:cNvSpPr/>
          <p:nvPr/>
        </p:nvSpPr>
        <p:spPr>
          <a:xfrm rot="16200000">
            <a:off x="3597120" y="2703240"/>
            <a:ext cx="3610440" cy="364680"/>
          </a:xfrm>
          <a:prstGeom prst="rect">
            <a:avLst/>
          </a:prstGeom>
          <a:noFill/>
          <a:ln w="12700">
            <a:noFill/>
          </a:ln>
        </p:spPr>
        <p:style>
          <a:lnRef idx="0"/>
          <a:fillRef idx="0"/>
          <a:effectRef idx="0"/>
          <a:fontRef idx="minor"/>
        </p:style>
        <p:txBody>
          <a:bodyPr numCol="1" spcCol="38160" horzOverflow="overflow" vertOverflow="overflow" lIns="45720" rIns="45720" tIns="45000" bIns="45000" anchor="t">
            <a:spAutoFit/>
          </a:bodyPr>
          <a:p>
            <a:pPr>
              <a:lnSpc>
                <a:spcPct val="100000"/>
              </a:lnSpc>
              <a:buNone/>
              <a:tabLst>
                <a:tab algn="l" pos="0"/>
              </a:tabLst>
            </a:pPr>
            <a:r>
              <a:rPr b="0" lang="en-GB" sz="1800" spc="-1" strike="noStrike">
                <a:solidFill>
                  <a:srgbClr val="000000"/>
                </a:solidFill>
                <a:latin typeface="Arial"/>
                <a:ea typeface="Calibri"/>
              </a:rPr>
              <a:t>Log Sepsis cases reported</a:t>
            </a:r>
            <a:endParaRPr b="0" i="1" lang="en-GB" sz="1800" spc="-1" strike="noStrike">
              <a:latin typeface="Noto Sans"/>
            </a:endParaRPr>
          </a:p>
        </p:txBody>
      </p:sp>
      <p:sp>
        <p:nvSpPr>
          <p:cNvPr id="114" name="Oval 4"/>
          <p:cNvSpPr/>
          <p:nvPr/>
        </p:nvSpPr>
        <p:spPr>
          <a:xfrm rot="18918600">
            <a:off x="5999760" y="1822680"/>
            <a:ext cx="1272240" cy="446760"/>
          </a:xfrm>
          <a:prstGeom prst="ellipse">
            <a:avLst/>
          </a:prstGeom>
          <a:solidFill>
            <a:srgbClr val="ffffff">
              <a:alpha val="3000"/>
            </a:srgbClr>
          </a:solidFill>
          <a:ln cap="rnd" w="25400">
            <a:solidFill>
              <a:srgbClr val="5b9bd5"/>
            </a:solidFill>
            <a:prstDash val="dash"/>
            <a:round/>
          </a:ln>
        </p:spPr>
        <p:style>
          <a:lnRef idx="0"/>
          <a:fillRef idx="0"/>
          <a:effectRef idx="0"/>
          <a:fontRef idx="minor"/>
        </p:style>
      </p:sp>
      <p:pic>
        <p:nvPicPr>
          <p:cNvPr id="115" name="" descr=""/>
          <p:cNvPicPr/>
          <p:nvPr/>
        </p:nvPicPr>
        <p:blipFill>
          <a:blip r:embed="rId5"/>
          <a:stretch/>
        </p:blipFill>
        <p:spPr>
          <a:xfrm>
            <a:off x="10287360" y="5727960"/>
            <a:ext cx="1904760" cy="113004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6" name="image2.jpeg 1" descr=""/>
          <p:cNvPicPr/>
          <p:nvPr/>
        </p:nvPicPr>
        <p:blipFill>
          <a:blip r:embed="rId1"/>
          <a:stretch/>
        </p:blipFill>
        <p:spPr>
          <a:xfrm>
            <a:off x="323640" y="6104520"/>
            <a:ext cx="7363440" cy="510480"/>
          </a:xfrm>
          <a:prstGeom prst="rect">
            <a:avLst/>
          </a:prstGeom>
          <a:ln w="12700">
            <a:noFill/>
          </a:ln>
        </p:spPr>
      </p:pic>
      <p:sp>
        <p:nvSpPr>
          <p:cNvPr id="117" name="Rectangle 1"/>
          <p:cNvSpPr/>
          <p:nvPr/>
        </p:nvSpPr>
        <p:spPr>
          <a:xfrm>
            <a:off x="593640" y="1797840"/>
            <a:ext cx="4301640" cy="383400"/>
          </a:xfrm>
          <a:prstGeom prst="rect">
            <a:avLst/>
          </a:prstGeom>
          <a:noFill/>
          <a:ln w="0">
            <a:noFill/>
          </a:ln>
        </p:spPr>
        <p:style>
          <a:lnRef idx="0"/>
          <a:fillRef idx="0"/>
          <a:effectRef idx="0"/>
          <a:fontRef idx="minor"/>
        </p:style>
        <p:txBody>
          <a:bodyPr lIns="90000" rIns="90000" tIns="45000" bIns="45000" anchor="t">
            <a:spAutoFit/>
          </a:bodyPr>
          <a:p>
            <a:pPr>
              <a:lnSpc>
                <a:spcPct val="107000"/>
              </a:lnSpc>
              <a:spcAft>
                <a:spcPts val="799"/>
              </a:spcAft>
              <a:buNone/>
              <a:tabLst>
                <a:tab algn="l" pos="0"/>
              </a:tabLst>
            </a:pPr>
            <a:r>
              <a:rPr b="1" lang="en-GB" sz="1800" spc="-1" strike="noStrike">
                <a:solidFill>
                  <a:srgbClr val="000000"/>
                </a:solidFill>
                <a:latin typeface="Arial"/>
                <a:ea typeface="Calibri"/>
              </a:rPr>
              <a:t>Real data is messy and incomplete</a:t>
            </a:r>
            <a:endParaRPr b="0" i="1" lang="en-GB" sz="1800" spc="-1" strike="noStrike">
              <a:latin typeface="Noto Sans"/>
            </a:endParaRPr>
          </a:p>
        </p:txBody>
      </p:sp>
      <p:pic>
        <p:nvPicPr>
          <p:cNvPr id="118" name="Picture 9" descr=""/>
          <p:cNvPicPr/>
          <p:nvPr/>
        </p:nvPicPr>
        <p:blipFill>
          <a:blip r:embed="rId2"/>
          <a:stretch/>
        </p:blipFill>
        <p:spPr>
          <a:xfrm>
            <a:off x="0" y="0"/>
            <a:ext cx="1499040" cy="1267200"/>
          </a:xfrm>
          <a:prstGeom prst="rect">
            <a:avLst/>
          </a:prstGeom>
          <a:ln w="0">
            <a:noFill/>
          </a:ln>
        </p:spPr>
      </p:pic>
      <p:pic>
        <p:nvPicPr>
          <p:cNvPr id="119" name="Picture 10" descr=""/>
          <p:cNvPicPr/>
          <p:nvPr/>
        </p:nvPicPr>
        <p:blipFill>
          <a:blip r:embed="rId3"/>
          <a:stretch/>
        </p:blipFill>
        <p:spPr>
          <a:xfrm>
            <a:off x="9204840" y="0"/>
            <a:ext cx="2986560" cy="1352880"/>
          </a:xfrm>
          <a:prstGeom prst="rect">
            <a:avLst/>
          </a:prstGeom>
          <a:ln w="0">
            <a:noFill/>
          </a:ln>
        </p:spPr>
      </p:pic>
      <p:pic>
        <p:nvPicPr>
          <p:cNvPr id="120" name="Picture 12" descr=""/>
          <p:cNvPicPr/>
          <p:nvPr/>
        </p:nvPicPr>
        <p:blipFill>
          <a:blip r:embed="rId4"/>
          <a:stretch/>
        </p:blipFill>
        <p:spPr>
          <a:xfrm>
            <a:off x="5822280" y="1013040"/>
            <a:ext cx="3177360" cy="4210920"/>
          </a:xfrm>
          <a:prstGeom prst="rect">
            <a:avLst/>
          </a:prstGeom>
          <a:ln w="0">
            <a:noFill/>
          </a:ln>
        </p:spPr>
      </p:pic>
      <p:sp>
        <p:nvSpPr>
          <p:cNvPr id="121" name="Oval 5"/>
          <p:cNvSpPr/>
          <p:nvPr/>
        </p:nvSpPr>
        <p:spPr>
          <a:xfrm rot="18918600">
            <a:off x="6532920" y="1541520"/>
            <a:ext cx="3286440" cy="1065600"/>
          </a:xfrm>
          <a:prstGeom prst="ellipse">
            <a:avLst/>
          </a:prstGeom>
          <a:solidFill>
            <a:srgbClr val="ffffff">
              <a:alpha val="3000"/>
            </a:srgbClr>
          </a:solidFill>
          <a:ln w="25400">
            <a:solidFill>
              <a:srgbClr val="5b9bd5"/>
            </a:solidFill>
            <a:round/>
          </a:ln>
        </p:spPr>
        <p:style>
          <a:lnRef idx="0"/>
          <a:fillRef idx="0"/>
          <a:effectRef idx="0"/>
          <a:fontRef idx="minor"/>
        </p:style>
      </p:sp>
      <p:sp>
        <p:nvSpPr>
          <p:cNvPr id="122" name="Oval 17"/>
          <p:cNvSpPr/>
          <p:nvPr/>
        </p:nvSpPr>
        <p:spPr>
          <a:xfrm>
            <a:off x="5877000" y="4680000"/>
            <a:ext cx="3122640" cy="932040"/>
          </a:xfrm>
          <a:prstGeom prst="ellipse">
            <a:avLst/>
          </a:prstGeom>
          <a:solidFill>
            <a:srgbClr val="ffffff">
              <a:alpha val="3000"/>
            </a:srgbClr>
          </a:solidFill>
          <a:ln w="25400">
            <a:solidFill>
              <a:srgbClr val="5b9bd5"/>
            </a:solidFill>
            <a:round/>
          </a:ln>
        </p:spPr>
        <p:style>
          <a:lnRef idx="0"/>
          <a:fillRef idx="0"/>
          <a:effectRef idx="0"/>
          <a:fontRef idx="minor"/>
        </p:style>
      </p:sp>
      <p:sp>
        <p:nvSpPr>
          <p:cNvPr id="123" name="TextBox 2"/>
          <p:cNvSpPr/>
          <p:nvPr/>
        </p:nvSpPr>
        <p:spPr>
          <a:xfrm>
            <a:off x="900000" y="2448720"/>
            <a:ext cx="3959640" cy="2284920"/>
          </a:xfrm>
          <a:prstGeom prst="rect">
            <a:avLst/>
          </a:prstGeom>
          <a:noFill/>
          <a:ln w="12700">
            <a:noFill/>
          </a:ln>
        </p:spPr>
        <p:style>
          <a:lnRef idx="0"/>
          <a:fillRef idx="0"/>
          <a:effectRef idx="0"/>
          <a:fontRef idx="minor"/>
        </p:style>
        <p:txBody>
          <a:bodyPr numCol="1" spcCol="38160" horzOverflow="overflow" vertOverflow="overflow" lIns="45720" rIns="45720" tIns="45000" bIns="45000" anchor="t">
            <a:spAutoFit/>
          </a:bodyPr>
          <a:p>
            <a:pPr>
              <a:lnSpc>
                <a:spcPct val="100000"/>
              </a:lnSpc>
              <a:buNone/>
              <a:tabLst>
                <a:tab algn="l" pos="0"/>
              </a:tabLst>
            </a:pPr>
            <a:r>
              <a:rPr b="0" lang="en-GB" sz="1800" spc="-1" strike="noStrike">
                <a:solidFill>
                  <a:srgbClr val="000000"/>
                </a:solidFill>
                <a:latin typeface="Arial"/>
                <a:ea typeface="Calibri"/>
              </a:rPr>
              <a:t>Log-Log scale of reasonably similar hospitals in one year about five years ago</a:t>
            </a:r>
            <a:endParaRPr b="0" i="1" lang="en-GB" sz="1800" spc="-1" strike="noStrike">
              <a:latin typeface="Noto Sans"/>
            </a:endParaRPr>
          </a:p>
          <a:p>
            <a:pPr>
              <a:lnSpc>
                <a:spcPct val="100000"/>
              </a:lnSpc>
              <a:buNone/>
              <a:tabLst>
                <a:tab algn="l" pos="0"/>
              </a:tabLst>
            </a:pPr>
            <a:endParaRPr b="0" i="1" lang="en-GB" sz="1800" spc="-1" strike="noStrike">
              <a:latin typeface="Noto Sans"/>
            </a:endParaRPr>
          </a:p>
          <a:p>
            <a:pPr>
              <a:lnSpc>
                <a:spcPct val="100000"/>
              </a:lnSpc>
              <a:buNone/>
              <a:tabLst>
                <a:tab algn="l" pos="0"/>
              </a:tabLst>
            </a:pPr>
            <a:r>
              <a:rPr b="0" lang="en-GB" sz="1800" spc="-1" strike="noStrike">
                <a:solidFill>
                  <a:srgbClr val="000000"/>
                </a:solidFill>
                <a:latin typeface="Arial"/>
                <a:ea typeface="Calibri"/>
              </a:rPr>
              <a:t>An outlier</a:t>
            </a:r>
            <a:endParaRPr b="0" i="1" lang="en-GB" sz="1800" spc="-1" strike="noStrike">
              <a:latin typeface="Noto Sans"/>
            </a:endParaRPr>
          </a:p>
          <a:p>
            <a:pPr>
              <a:lnSpc>
                <a:spcPct val="100000"/>
              </a:lnSpc>
              <a:buNone/>
              <a:tabLst>
                <a:tab algn="l" pos="0"/>
              </a:tabLst>
            </a:pPr>
            <a:endParaRPr b="0" i="1" lang="en-GB" sz="1800" spc="-1" strike="noStrike">
              <a:latin typeface="Noto Sans"/>
            </a:endParaRPr>
          </a:p>
          <a:p>
            <a:pPr>
              <a:lnSpc>
                <a:spcPct val="100000"/>
              </a:lnSpc>
              <a:buNone/>
              <a:tabLst>
                <a:tab algn="l" pos="0"/>
              </a:tabLst>
            </a:pPr>
            <a:r>
              <a:rPr b="0" lang="en-GB" sz="1800" spc="-1" strike="noStrike">
                <a:solidFill>
                  <a:srgbClr val="000000"/>
                </a:solidFill>
                <a:latin typeface="Arial"/>
                <a:ea typeface="Calibri"/>
              </a:rPr>
              <a:t>A group of places with deaths and </a:t>
            </a:r>
            <a:endParaRPr b="0" i="1" lang="en-GB" sz="1800" spc="-1" strike="noStrike">
              <a:latin typeface="Noto Sans"/>
            </a:endParaRPr>
          </a:p>
          <a:p>
            <a:pPr>
              <a:lnSpc>
                <a:spcPct val="100000"/>
              </a:lnSpc>
              <a:buNone/>
              <a:tabLst>
                <a:tab algn="l" pos="0"/>
              </a:tabLst>
            </a:pPr>
            <a:r>
              <a:rPr b="0" lang="en-GB" sz="1800" spc="-1" strike="noStrike">
                <a:solidFill>
                  <a:srgbClr val="000000"/>
                </a:solidFill>
                <a:latin typeface="Arial"/>
                <a:ea typeface="Calibri"/>
              </a:rPr>
              <a:t>claiming no sepsis at all</a:t>
            </a:r>
            <a:endParaRPr b="0" i="1" lang="en-GB" sz="1800" spc="-1" strike="noStrike">
              <a:latin typeface="Noto Sans"/>
            </a:endParaRPr>
          </a:p>
        </p:txBody>
      </p:sp>
      <p:sp>
        <p:nvSpPr>
          <p:cNvPr id="124" name="TextBox 4"/>
          <p:cNvSpPr/>
          <p:nvPr/>
        </p:nvSpPr>
        <p:spPr>
          <a:xfrm>
            <a:off x="6120000" y="5738400"/>
            <a:ext cx="3026520" cy="364680"/>
          </a:xfrm>
          <a:prstGeom prst="rect">
            <a:avLst/>
          </a:prstGeom>
          <a:noFill/>
          <a:ln w="12700">
            <a:noFill/>
          </a:ln>
        </p:spPr>
        <p:style>
          <a:lnRef idx="0"/>
          <a:fillRef idx="0"/>
          <a:effectRef idx="0"/>
          <a:fontRef idx="minor"/>
        </p:style>
        <p:txBody>
          <a:bodyPr numCol="1" spcCol="38160" horzOverflow="overflow" vertOverflow="overflow" lIns="45720" rIns="45720" tIns="45000" bIns="45000" anchor="t">
            <a:spAutoFit/>
          </a:bodyPr>
          <a:p>
            <a:pPr>
              <a:lnSpc>
                <a:spcPct val="100000"/>
              </a:lnSpc>
              <a:buNone/>
              <a:tabLst>
                <a:tab algn="l" pos="0"/>
              </a:tabLst>
            </a:pPr>
            <a:r>
              <a:rPr b="0" lang="en-GB" sz="1800" spc="-1" strike="noStrike">
                <a:solidFill>
                  <a:srgbClr val="000000"/>
                </a:solidFill>
                <a:latin typeface="Arial"/>
                <a:ea typeface="Calibri"/>
              </a:rPr>
              <a:t>Log Deaths (adjusted SMR)</a:t>
            </a:r>
            <a:endParaRPr b="0" i="1" lang="en-GB" sz="1800" spc="-1" strike="noStrike">
              <a:latin typeface="Noto Sans"/>
            </a:endParaRPr>
          </a:p>
        </p:txBody>
      </p:sp>
      <p:sp>
        <p:nvSpPr>
          <p:cNvPr id="125" name="Rounded Rectangle 1"/>
          <p:cNvSpPr/>
          <p:nvPr/>
        </p:nvSpPr>
        <p:spPr>
          <a:xfrm>
            <a:off x="6670080" y="581760"/>
            <a:ext cx="831960" cy="160920"/>
          </a:xfrm>
          <a:prstGeom prst="roundRect">
            <a:avLst>
              <a:gd name="adj" fmla="val 16667"/>
            </a:avLst>
          </a:prstGeom>
          <a:solidFill>
            <a:srgbClr val="ffffff"/>
          </a:solidFill>
          <a:ln w="25400">
            <a:solidFill>
              <a:srgbClr val="ffffff"/>
            </a:solidFill>
            <a:round/>
          </a:ln>
        </p:spPr>
        <p:style>
          <a:lnRef idx="0"/>
          <a:fillRef idx="0"/>
          <a:effectRef idx="0"/>
          <a:fontRef idx="minor"/>
        </p:style>
      </p:sp>
      <p:sp>
        <p:nvSpPr>
          <p:cNvPr id="126" name="TextBox 8"/>
          <p:cNvSpPr/>
          <p:nvPr/>
        </p:nvSpPr>
        <p:spPr>
          <a:xfrm rot="16200000">
            <a:off x="3597120" y="2703240"/>
            <a:ext cx="3610440" cy="364680"/>
          </a:xfrm>
          <a:prstGeom prst="rect">
            <a:avLst/>
          </a:prstGeom>
          <a:noFill/>
          <a:ln w="12700">
            <a:noFill/>
          </a:ln>
        </p:spPr>
        <p:style>
          <a:lnRef idx="0"/>
          <a:fillRef idx="0"/>
          <a:effectRef idx="0"/>
          <a:fontRef idx="minor"/>
        </p:style>
        <p:txBody>
          <a:bodyPr numCol="1" spcCol="38160" horzOverflow="overflow" vertOverflow="overflow" lIns="45720" rIns="45720" tIns="45000" bIns="45000" anchor="t">
            <a:spAutoFit/>
          </a:bodyPr>
          <a:p>
            <a:pPr>
              <a:lnSpc>
                <a:spcPct val="100000"/>
              </a:lnSpc>
              <a:buNone/>
              <a:tabLst>
                <a:tab algn="l" pos="0"/>
              </a:tabLst>
            </a:pPr>
            <a:r>
              <a:rPr b="0" lang="en-GB" sz="1800" spc="-1" strike="noStrike">
                <a:solidFill>
                  <a:srgbClr val="000000"/>
                </a:solidFill>
                <a:latin typeface="Arial"/>
                <a:ea typeface="Calibri"/>
              </a:rPr>
              <a:t>Log Sepsis cases reported</a:t>
            </a:r>
            <a:endParaRPr b="0" i="1" lang="en-GB" sz="1800" spc="-1" strike="noStrike">
              <a:latin typeface="Noto Sans"/>
            </a:endParaRPr>
          </a:p>
        </p:txBody>
      </p:sp>
      <p:sp>
        <p:nvSpPr>
          <p:cNvPr id="127" name=""/>
          <p:cNvSpPr/>
          <p:nvPr/>
        </p:nvSpPr>
        <p:spPr>
          <a:xfrm rot="900000">
            <a:off x="6320520" y="275760"/>
            <a:ext cx="6117120" cy="7033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i="1" lang="en-GB" sz="40140" spc="-1" strike="noStrike">
                <a:latin typeface="Noto Sans"/>
              </a:rPr>
              <a:t>L</a:t>
            </a:r>
            <a:endParaRPr b="0" i="1" lang="en-GB" sz="40140" spc="-1" strike="noStrike">
              <a:latin typeface="Noto Sans"/>
            </a:endParaRPr>
          </a:p>
        </p:txBody>
      </p:sp>
      <p:sp>
        <p:nvSpPr>
          <p:cNvPr id="128" name="TextBox 11"/>
          <p:cNvSpPr/>
          <p:nvPr/>
        </p:nvSpPr>
        <p:spPr>
          <a:xfrm>
            <a:off x="9720000" y="2520000"/>
            <a:ext cx="1799640" cy="1736280"/>
          </a:xfrm>
          <a:prstGeom prst="rect">
            <a:avLst/>
          </a:prstGeom>
          <a:noFill/>
          <a:ln w="12700">
            <a:noFill/>
          </a:ln>
        </p:spPr>
        <p:style>
          <a:lnRef idx="0"/>
          <a:fillRef idx="0"/>
          <a:effectRef idx="0"/>
          <a:fontRef idx="minor"/>
        </p:style>
        <p:txBody>
          <a:bodyPr numCol="1" spcCol="38160" horzOverflow="overflow" vertOverflow="overflow" lIns="45720" rIns="45720" tIns="45000" bIns="45000" anchor="t">
            <a:spAutoFit/>
          </a:bodyPr>
          <a:p>
            <a:pPr>
              <a:lnSpc>
                <a:spcPct val="100000"/>
              </a:lnSpc>
              <a:buNone/>
              <a:tabLst>
                <a:tab algn="l" pos="0"/>
              </a:tabLst>
            </a:pPr>
            <a:r>
              <a:rPr b="0" lang="en-GB" sz="1800" spc="-1" strike="noStrike">
                <a:solidFill>
                  <a:srgbClr val="000000"/>
                </a:solidFill>
                <a:latin typeface="Arial"/>
                <a:ea typeface="Calibri"/>
              </a:rPr>
              <a:t>Log-Log graphs give L-shape where there is a trend and claims of a null metric  </a:t>
            </a:r>
            <a:endParaRPr b="0" i="1" lang="en-GB" sz="1800" spc="-1" strike="noStrike">
              <a:latin typeface="Noto Sans"/>
            </a:endParaRPr>
          </a:p>
        </p:txBody>
      </p:sp>
      <p:pic>
        <p:nvPicPr>
          <p:cNvPr id="129" name="" descr=""/>
          <p:cNvPicPr/>
          <p:nvPr/>
        </p:nvPicPr>
        <p:blipFill>
          <a:blip r:embed="rId5"/>
          <a:stretch/>
        </p:blipFill>
        <p:spPr>
          <a:xfrm>
            <a:off x="10287360" y="5727960"/>
            <a:ext cx="1904760" cy="113004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0" name="image2.jpeg 4" descr=""/>
          <p:cNvPicPr/>
          <p:nvPr/>
        </p:nvPicPr>
        <p:blipFill>
          <a:blip r:embed="rId1"/>
          <a:stretch/>
        </p:blipFill>
        <p:spPr>
          <a:xfrm>
            <a:off x="323640" y="6104520"/>
            <a:ext cx="7363440" cy="510480"/>
          </a:xfrm>
          <a:prstGeom prst="rect">
            <a:avLst/>
          </a:prstGeom>
          <a:ln w="12700">
            <a:noFill/>
          </a:ln>
        </p:spPr>
      </p:pic>
      <p:sp>
        <p:nvSpPr>
          <p:cNvPr id="131" name="Rectangle 15"/>
          <p:cNvSpPr/>
          <p:nvPr/>
        </p:nvSpPr>
        <p:spPr>
          <a:xfrm>
            <a:off x="593640" y="1797840"/>
            <a:ext cx="4301640" cy="3938040"/>
          </a:xfrm>
          <a:prstGeom prst="rect">
            <a:avLst/>
          </a:prstGeom>
          <a:noFill/>
          <a:ln w="0">
            <a:noFill/>
          </a:ln>
        </p:spPr>
        <p:style>
          <a:lnRef idx="0"/>
          <a:fillRef idx="0"/>
          <a:effectRef idx="0"/>
          <a:fontRef idx="minor"/>
        </p:style>
        <p:txBody>
          <a:bodyPr lIns="90000" rIns="90000" tIns="45000" bIns="45000" anchor="t">
            <a:spAutoFit/>
          </a:bodyPr>
          <a:p>
            <a:pPr>
              <a:lnSpc>
                <a:spcPct val="107000"/>
              </a:lnSpc>
              <a:spcAft>
                <a:spcPts val="799"/>
              </a:spcAft>
              <a:buNone/>
              <a:tabLst>
                <a:tab algn="l" pos="0"/>
              </a:tabLst>
            </a:pPr>
            <a:r>
              <a:rPr b="1" lang="en-GB" sz="1800" spc="-1" strike="noStrike">
                <a:solidFill>
                  <a:srgbClr val="000000"/>
                </a:solidFill>
                <a:latin typeface="Arial"/>
                <a:ea typeface="Calibri"/>
              </a:rPr>
              <a:t>The meaning of L</a:t>
            </a:r>
            <a:endParaRPr b="0" i="1" lang="en-GB" sz="1800" spc="-1" strike="noStrike">
              <a:latin typeface="Noto Sans"/>
            </a:endParaRPr>
          </a:p>
          <a:p>
            <a:pPr>
              <a:lnSpc>
                <a:spcPct val="107000"/>
              </a:lnSpc>
              <a:spcAft>
                <a:spcPts val="799"/>
              </a:spcAft>
              <a:buNone/>
              <a:tabLst>
                <a:tab algn="l" pos="0"/>
              </a:tabLst>
            </a:pPr>
            <a:endParaRPr b="0" i="1" lang="en-GB" sz="1800" spc="-1" strike="noStrike">
              <a:latin typeface="Noto Sans"/>
            </a:endParaRPr>
          </a:p>
          <a:p>
            <a:pPr>
              <a:lnSpc>
                <a:spcPct val="107000"/>
              </a:lnSpc>
              <a:spcAft>
                <a:spcPts val="799"/>
              </a:spcAft>
              <a:buNone/>
              <a:tabLst>
                <a:tab algn="l" pos="0"/>
              </a:tabLst>
            </a:pPr>
            <a:r>
              <a:rPr b="1" lang="en-GB" sz="1800" spc="-1" strike="noStrike">
                <a:solidFill>
                  <a:srgbClr val="000000"/>
                </a:solidFill>
                <a:latin typeface="Arial"/>
                <a:ea typeface="Calibri"/>
              </a:rPr>
              <a:t>	</a:t>
            </a:r>
            <a:r>
              <a:rPr b="1" lang="en-GB" sz="1800" spc="-1" strike="noStrike">
                <a:solidFill>
                  <a:srgbClr val="000000"/>
                </a:solidFill>
                <a:latin typeface="Arial"/>
                <a:ea typeface="Calibri"/>
              </a:rPr>
              <a:t>- coined by me as shape of</a:t>
            </a:r>
            <a:endParaRPr b="0" i="1" lang="en-GB" sz="1800" spc="-1" strike="noStrike">
              <a:latin typeface="Noto Sans"/>
            </a:endParaRPr>
          </a:p>
          <a:p>
            <a:pPr>
              <a:lnSpc>
                <a:spcPct val="107000"/>
              </a:lnSpc>
              <a:spcAft>
                <a:spcPts val="799"/>
              </a:spcAft>
              <a:buNone/>
              <a:tabLst>
                <a:tab algn="l" pos="0"/>
              </a:tabLst>
            </a:pPr>
            <a:r>
              <a:rPr b="1" lang="en-GB" sz="1800" spc="-1" strike="noStrike">
                <a:solidFill>
                  <a:srgbClr val="000000"/>
                </a:solidFill>
                <a:latin typeface="Arial"/>
                <a:ea typeface="Calibri"/>
              </a:rPr>
              <a:t>	</a:t>
            </a:r>
            <a:r>
              <a:rPr b="1" lang="en-GB" sz="1800" spc="-1" strike="noStrike">
                <a:solidFill>
                  <a:srgbClr val="000000"/>
                </a:solidFill>
                <a:latin typeface="Arial"/>
                <a:ea typeface="Calibri"/>
              </a:rPr>
              <a:t>log log graph of paired metrics</a:t>
            </a:r>
            <a:endParaRPr b="0" i="1" lang="en-GB" sz="1800" spc="-1" strike="noStrike">
              <a:latin typeface="Noto Sans"/>
            </a:endParaRPr>
          </a:p>
          <a:p>
            <a:pPr>
              <a:lnSpc>
                <a:spcPct val="107000"/>
              </a:lnSpc>
              <a:spcAft>
                <a:spcPts val="799"/>
              </a:spcAft>
              <a:buNone/>
              <a:tabLst>
                <a:tab algn="l" pos="0"/>
              </a:tabLst>
            </a:pPr>
            <a:endParaRPr b="0" i="1" lang="en-GB" sz="1800" spc="-1" strike="noStrike">
              <a:latin typeface="Noto Sans"/>
            </a:endParaRPr>
          </a:p>
          <a:p>
            <a:pPr>
              <a:lnSpc>
                <a:spcPct val="107000"/>
              </a:lnSpc>
              <a:spcAft>
                <a:spcPts val="799"/>
              </a:spcAft>
              <a:buNone/>
              <a:tabLst>
                <a:tab algn="l" pos="0"/>
              </a:tabLst>
            </a:pPr>
            <a:r>
              <a:rPr b="1" lang="en-GB" sz="1800" spc="-1" strike="noStrike">
                <a:solidFill>
                  <a:srgbClr val="000000"/>
                </a:solidFill>
                <a:latin typeface="Arial"/>
                <a:ea typeface="Calibri"/>
              </a:rPr>
              <a:t>	</a:t>
            </a:r>
            <a:r>
              <a:rPr b="1" lang="en-GB" sz="1800" spc="-1" strike="noStrike">
                <a:solidFill>
                  <a:srgbClr val="000000"/>
                </a:solidFill>
                <a:latin typeface="Arial"/>
                <a:ea typeface="Calibri"/>
              </a:rPr>
              <a:t>- stands for Lewis by kind</a:t>
            </a:r>
            <a:endParaRPr b="0" i="1" lang="en-GB" sz="1800" spc="-1" strike="noStrike">
              <a:latin typeface="Noto Sans"/>
            </a:endParaRPr>
          </a:p>
          <a:p>
            <a:pPr>
              <a:lnSpc>
                <a:spcPct val="107000"/>
              </a:lnSpc>
              <a:spcAft>
                <a:spcPts val="799"/>
              </a:spcAft>
              <a:buNone/>
              <a:tabLst>
                <a:tab algn="l" pos="0"/>
              </a:tabLst>
            </a:pPr>
            <a:r>
              <a:rPr b="1" lang="en-GB" sz="1800" spc="-1" strike="noStrike">
                <a:solidFill>
                  <a:srgbClr val="000000"/>
                </a:solidFill>
                <a:latin typeface="Arial"/>
                <a:ea typeface="Calibri"/>
              </a:rPr>
              <a:t>	</a:t>
            </a:r>
            <a:r>
              <a:rPr b="1" lang="en-GB" sz="1800" spc="-1" strike="noStrike">
                <a:solidFill>
                  <a:srgbClr val="000000"/>
                </a:solidFill>
                <a:latin typeface="Arial"/>
                <a:ea typeface="Calibri"/>
              </a:rPr>
              <a:t>permission of Seni’s family</a:t>
            </a:r>
            <a:endParaRPr b="0" i="1" lang="en-GB" sz="1800" spc="-1" strike="noStrike">
              <a:latin typeface="Noto Sans"/>
            </a:endParaRPr>
          </a:p>
          <a:p>
            <a:pPr>
              <a:lnSpc>
                <a:spcPct val="107000"/>
              </a:lnSpc>
              <a:spcAft>
                <a:spcPts val="799"/>
              </a:spcAft>
              <a:buNone/>
              <a:tabLst>
                <a:tab algn="l" pos="0"/>
              </a:tabLst>
            </a:pPr>
            <a:endParaRPr b="0" i="1" lang="en-GB" sz="1800" spc="-1" strike="noStrike">
              <a:latin typeface="Noto Sans"/>
            </a:endParaRPr>
          </a:p>
          <a:p>
            <a:pPr>
              <a:lnSpc>
                <a:spcPct val="107000"/>
              </a:lnSpc>
              <a:spcAft>
                <a:spcPts val="799"/>
              </a:spcAft>
              <a:buNone/>
              <a:tabLst>
                <a:tab algn="l" pos="0"/>
              </a:tabLst>
            </a:pPr>
            <a:r>
              <a:rPr b="1" lang="en-GB" sz="1800" spc="-1" strike="noStrike">
                <a:solidFill>
                  <a:srgbClr val="000000"/>
                </a:solidFill>
                <a:latin typeface="Arial"/>
                <a:ea typeface="Calibri"/>
              </a:rPr>
              <a:t>	</a:t>
            </a:r>
            <a:r>
              <a:rPr b="1" lang="en-GB" sz="1800" spc="-1" strike="noStrike">
                <a:solidFill>
                  <a:srgbClr val="000000"/>
                </a:solidFill>
                <a:latin typeface="Arial"/>
                <a:ea typeface="Calibri"/>
              </a:rPr>
              <a:t>- please frequently refute that  </a:t>
            </a:r>
            <a:endParaRPr b="0" i="1" lang="en-GB" sz="1800" spc="-1" strike="noStrike">
              <a:latin typeface="Noto Sans"/>
            </a:endParaRPr>
          </a:p>
          <a:p>
            <a:pPr>
              <a:lnSpc>
                <a:spcPct val="107000"/>
              </a:lnSpc>
              <a:spcAft>
                <a:spcPts val="799"/>
              </a:spcAft>
              <a:buNone/>
              <a:tabLst>
                <a:tab algn="l" pos="0"/>
              </a:tabLst>
            </a:pPr>
            <a:r>
              <a:rPr b="1" lang="en-GB" sz="1800" spc="-1" strike="noStrike">
                <a:solidFill>
                  <a:srgbClr val="000000"/>
                </a:solidFill>
                <a:latin typeface="Arial"/>
                <a:ea typeface="Calibri"/>
              </a:rPr>
              <a:t>	</a:t>
            </a:r>
            <a:r>
              <a:rPr b="1" lang="en-GB" sz="1800" spc="-1" strike="noStrike">
                <a:solidFill>
                  <a:srgbClr val="000000"/>
                </a:solidFill>
                <a:latin typeface="Arial"/>
                <a:ea typeface="Calibri"/>
              </a:rPr>
              <a:t>L stands for lie</a:t>
            </a:r>
            <a:endParaRPr b="0" i="1" lang="en-GB" sz="1800" spc="-1" strike="noStrike">
              <a:latin typeface="Noto Sans"/>
            </a:endParaRPr>
          </a:p>
        </p:txBody>
      </p:sp>
      <p:pic>
        <p:nvPicPr>
          <p:cNvPr id="132" name="Picture 46" descr=""/>
          <p:cNvPicPr/>
          <p:nvPr/>
        </p:nvPicPr>
        <p:blipFill>
          <a:blip r:embed="rId2"/>
          <a:stretch/>
        </p:blipFill>
        <p:spPr>
          <a:xfrm>
            <a:off x="0" y="0"/>
            <a:ext cx="1499040" cy="1267200"/>
          </a:xfrm>
          <a:prstGeom prst="rect">
            <a:avLst/>
          </a:prstGeom>
          <a:ln w="0">
            <a:noFill/>
          </a:ln>
        </p:spPr>
      </p:pic>
      <p:pic>
        <p:nvPicPr>
          <p:cNvPr id="133" name="Picture 47" descr=""/>
          <p:cNvPicPr/>
          <p:nvPr/>
        </p:nvPicPr>
        <p:blipFill>
          <a:blip r:embed="rId3"/>
          <a:stretch/>
        </p:blipFill>
        <p:spPr>
          <a:xfrm>
            <a:off x="9204840" y="0"/>
            <a:ext cx="2986560" cy="1352880"/>
          </a:xfrm>
          <a:prstGeom prst="rect">
            <a:avLst/>
          </a:prstGeom>
          <a:ln w="0">
            <a:noFill/>
          </a:ln>
        </p:spPr>
      </p:pic>
      <p:pic>
        <p:nvPicPr>
          <p:cNvPr id="134" name="Picture 48" descr=""/>
          <p:cNvPicPr/>
          <p:nvPr/>
        </p:nvPicPr>
        <p:blipFill>
          <a:blip r:embed="rId4"/>
          <a:stretch/>
        </p:blipFill>
        <p:spPr>
          <a:xfrm>
            <a:off x="5822280" y="1013040"/>
            <a:ext cx="3177360" cy="4210920"/>
          </a:xfrm>
          <a:prstGeom prst="rect">
            <a:avLst/>
          </a:prstGeom>
          <a:ln w="0">
            <a:noFill/>
          </a:ln>
        </p:spPr>
      </p:pic>
      <p:sp>
        <p:nvSpPr>
          <p:cNvPr id="135" name="Oval 1"/>
          <p:cNvSpPr/>
          <p:nvPr/>
        </p:nvSpPr>
        <p:spPr>
          <a:xfrm rot="18918600">
            <a:off x="6532920" y="1541520"/>
            <a:ext cx="3286440" cy="1065600"/>
          </a:xfrm>
          <a:prstGeom prst="ellipse">
            <a:avLst/>
          </a:prstGeom>
          <a:solidFill>
            <a:srgbClr val="ffffff">
              <a:alpha val="3000"/>
            </a:srgbClr>
          </a:solidFill>
          <a:ln w="25400">
            <a:solidFill>
              <a:srgbClr val="5b9bd5"/>
            </a:solidFill>
            <a:round/>
          </a:ln>
        </p:spPr>
        <p:style>
          <a:lnRef idx="0"/>
          <a:fillRef idx="0"/>
          <a:effectRef idx="0"/>
          <a:fontRef idx="minor"/>
        </p:style>
      </p:sp>
      <p:sp>
        <p:nvSpPr>
          <p:cNvPr id="136" name="Oval 6"/>
          <p:cNvSpPr/>
          <p:nvPr/>
        </p:nvSpPr>
        <p:spPr>
          <a:xfrm>
            <a:off x="5877000" y="4680000"/>
            <a:ext cx="3122640" cy="932040"/>
          </a:xfrm>
          <a:prstGeom prst="ellipse">
            <a:avLst/>
          </a:prstGeom>
          <a:solidFill>
            <a:srgbClr val="ffffff">
              <a:alpha val="3000"/>
            </a:srgbClr>
          </a:solidFill>
          <a:ln w="25400">
            <a:solidFill>
              <a:srgbClr val="5b9bd5"/>
            </a:solidFill>
            <a:round/>
          </a:ln>
        </p:spPr>
        <p:style>
          <a:lnRef idx="0"/>
          <a:fillRef idx="0"/>
          <a:effectRef idx="0"/>
          <a:fontRef idx="minor"/>
        </p:style>
      </p:sp>
      <p:sp>
        <p:nvSpPr>
          <p:cNvPr id="137" name="TextBox 10"/>
          <p:cNvSpPr/>
          <p:nvPr/>
        </p:nvSpPr>
        <p:spPr>
          <a:xfrm>
            <a:off x="6120000" y="5738400"/>
            <a:ext cx="3026520" cy="364680"/>
          </a:xfrm>
          <a:prstGeom prst="rect">
            <a:avLst/>
          </a:prstGeom>
          <a:noFill/>
          <a:ln w="12700">
            <a:noFill/>
          </a:ln>
        </p:spPr>
        <p:style>
          <a:lnRef idx="0"/>
          <a:fillRef idx="0"/>
          <a:effectRef idx="0"/>
          <a:fontRef idx="minor"/>
        </p:style>
        <p:txBody>
          <a:bodyPr numCol="1" spcCol="38160" horzOverflow="overflow" vertOverflow="overflow" lIns="45720" rIns="45720" tIns="45000" bIns="45000" anchor="t">
            <a:spAutoFit/>
          </a:bodyPr>
          <a:p>
            <a:pPr>
              <a:lnSpc>
                <a:spcPct val="100000"/>
              </a:lnSpc>
              <a:buNone/>
              <a:tabLst>
                <a:tab algn="l" pos="0"/>
              </a:tabLst>
            </a:pPr>
            <a:r>
              <a:rPr b="0" lang="en-GB" sz="1800" spc="-1" strike="noStrike">
                <a:solidFill>
                  <a:srgbClr val="000000"/>
                </a:solidFill>
                <a:latin typeface="Arial"/>
                <a:ea typeface="Calibri"/>
              </a:rPr>
              <a:t>Log Deaths (adjusted SMR)</a:t>
            </a:r>
            <a:endParaRPr b="0" i="1" lang="en-GB" sz="1800" spc="-1" strike="noStrike">
              <a:latin typeface="Noto Sans"/>
            </a:endParaRPr>
          </a:p>
        </p:txBody>
      </p:sp>
      <p:sp>
        <p:nvSpPr>
          <p:cNvPr id="138" name="Rounded Rectangle 3"/>
          <p:cNvSpPr/>
          <p:nvPr/>
        </p:nvSpPr>
        <p:spPr>
          <a:xfrm>
            <a:off x="6670080" y="581760"/>
            <a:ext cx="831960" cy="160920"/>
          </a:xfrm>
          <a:prstGeom prst="roundRect">
            <a:avLst>
              <a:gd name="adj" fmla="val 16667"/>
            </a:avLst>
          </a:prstGeom>
          <a:solidFill>
            <a:srgbClr val="ffffff"/>
          </a:solidFill>
          <a:ln w="25400">
            <a:solidFill>
              <a:srgbClr val="ffffff"/>
            </a:solidFill>
            <a:round/>
          </a:ln>
        </p:spPr>
        <p:style>
          <a:lnRef idx="0"/>
          <a:fillRef idx="0"/>
          <a:effectRef idx="0"/>
          <a:fontRef idx="minor"/>
        </p:style>
      </p:sp>
      <p:sp>
        <p:nvSpPr>
          <p:cNvPr id="139" name="TextBox 21"/>
          <p:cNvSpPr/>
          <p:nvPr/>
        </p:nvSpPr>
        <p:spPr>
          <a:xfrm rot="16200000">
            <a:off x="3597120" y="2703240"/>
            <a:ext cx="3610440" cy="364680"/>
          </a:xfrm>
          <a:prstGeom prst="rect">
            <a:avLst/>
          </a:prstGeom>
          <a:noFill/>
          <a:ln w="12700">
            <a:noFill/>
          </a:ln>
        </p:spPr>
        <p:style>
          <a:lnRef idx="0"/>
          <a:fillRef idx="0"/>
          <a:effectRef idx="0"/>
          <a:fontRef idx="minor"/>
        </p:style>
        <p:txBody>
          <a:bodyPr numCol="1" spcCol="38160" horzOverflow="overflow" vertOverflow="overflow" lIns="45720" rIns="45720" tIns="45000" bIns="45000" anchor="t">
            <a:spAutoFit/>
          </a:bodyPr>
          <a:p>
            <a:pPr>
              <a:lnSpc>
                <a:spcPct val="100000"/>
              </a:lnSpc>
              <a:buNone/>
              <a:tabLst>
                <a:tab algn="l" pos="0"/>
              </a:tabLst>
            </a:pPr>
            <a:r>
              <a:rPr b="0" lang="en-GB" sz="1800" spc="-1" strike="noStrike">
                <a:solidFill>
                  <a:srgbClr val="000000"/>
                </a:solidFill>
                <a:latin typeface="Arial"/>
                <a:ea typeface="Calibri"/>
              </a:rPr>
              <a:t>Log Sepsis cases reported</a:t>
            </a:r>
            <a:endParaRPr b="0" i="1" lang="en-GB" sz="1800" spc="-1" strike="noStrike">
              <a:latin typeface="Noto Sans"/>
            </a:endParaRPr>
          </a:p>
        </p:txBody>
      </p:sp>
      <p:sp>
        <p:nvSpPr>
          <p:cNvPr id="140" name=""/>
          <p:cNvSpPr/>
          <p:nvPr/>
        </p:nvSpPr>
        <p:spPr>
          <a:xfrm rot="900000">
            <a:off x="6320520" y="275760"/>
            <a:ext cx="6117120" cy="7033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i="1" lang="en-GB" sz="40140" spc="-1" strike="noStrike">
                <a:latin typeface="Noto Sans"/>
              </a:rPr>
              <a:t>L</a:t>
            </a:r>
            <a:endParaRPr b="0" i="1" lang="en-GB" sz="40140" spc="-1" strike="noStrike">
              <a:latin typeface="Noto Sans"/>
            </a:endParaRPr>
          </a:p>
        </p:txBody>
      </p:sp>
      <p:sp>
        <p:nvSpPr>
          <p:cNvPr id="141" name=""/>
          <p:cNvSpPr/>
          <p:nvPr/>
        </p:nvSpPr>
        <p:spPr>
          <a:xfrm>
            <a:off x="9180000" y="4687560"/>
            <a:ext cx="2699640" cy="7120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GB" sz="1800" spc="-1" strike="noStrike">
                <a:latin typeface="Noto Sans"/>
              </a:rPr>
              <a:t>Nulls form the base</a:t>
            </a:r>
            <a:endParaRPr b="0" i="1" lang="en-GB" sz="1800" spc="-1" strike="noStrike">
              <a:latin typeface="Noto Sans"/>
            </a:endParaRPr>
          </a:p>
        </p:txBody>
      </p:sp>
      <p:sp>
        <p:nvSpPr>
          <p:cNvPr id="142" name=""/>
          <p:cNvSpPr/>
          <p:nvPr/>
        </p:nvSpPr>
        <p:spPr>
          <a:xfrm>
            <a:off x="9180000" y="1620000"/>
            <a:ext cx="2699640" cy="7120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GB" sz="1800" spc="-1" strike="noStrike">
                <a:latin typeface="Noto Sans"/>
              </a:rPr>
              <a:t>Complete reports form the upright</a:t>
            </a:r>
            <a:endParaRPr b="0" i="1" lang="en-GB" sz="1800" spc="-1" strike="noStrike">
              <a:latin typeface="Noto Sans"/>
            </a:endParaRPr>
          </a:p>
        </p:txBody>
      </p:sp>
      <p:pic>
        <p:nvPicPr>
          <p:cNvPr id="143" name="" descr=""/>
          <p:cNvPicPr/>
          <p:nvPr/>
        </p:nvPicPr>
        <p:blipFill>
          <a:blip r:embed="rId5"/>
          <a:stretch/>
        </p:blipFill>
        <p:spPr>
          <a:xfrm>
            <a:off x="10287360" y="5727960"/>
            <a:ext cx="1904760" cy="113004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4" name="image2.jpeg" descr=""/>
          <p:cNvPicPr/>
          <p:nvPr/>
        </p:nvPicPr>
        <p:blipFill>
          <a:blip r:embed="rId1"/>
          <a:stretch/>
        </p:blipFill>
        <p:spPr>
          <a:xfrm>
            <a:off x="323640" y="6104520"/>
            <a:ext cx="7363440" cy="510480"/>
          </a:xfrm>
          <a:prstGeom prst="rect">
            <a:avLst/>
          </a:prstGeom>
          <a:ln w="12700">
            <a:noFill/>
          </a:ln>
        </p:spPr>
      </p:pic>
      <p:pic>
        <p:nvPicPr>
          <p:cNvPr id="145" name="Picture 1" descr=""/>
          <p:cNvPicPr/>
          <p:nvPr/>
        </p:nvPicPr>
        <p:blipFill>
          <a:blip r:embed="rId2"/>
          <a:stretch/>
        </p:blipFill>
        <p:spPr>
          <a:xfrm>
            <a:off x="749880" y="1404720"/>
            <a:ext cx="4331520" cy="4128480"/>
          </a:xfrm>
          <a:prstGeom prst="rect">
            <a:avLst/>
          </a:prstGeom>
          <a:ln w="0">
            <a:noFill/>
          </a:ln>
        </p:spPr>
      </p:pic>
      <p:pic>
        <p:nvPicPr>
          <p:cNvPr id="146" name="Picture 4" descr=""/>
          <p:cNvPicPr/>
          <p:nvPr/>
        </p:nvPicPr>
        <p:blipFill>
          <a:blip r:embed="rId3"/>
          <a:stretch/>
        </p:blipFill>
        <p:spPr>
          <a:xfrm>
            <a:off x="9204840" y="0"/>
            <a:ext cx="2986560" cy="1352880"/>
          </a:xfrm>
          <a:prstGeom prst="rect">
            <a:avLst/>
          </a:prstGeom>
          <a:ln w="0">
            <a:noFill/>
          </a:ln>
        </p:spPr>
      </p:pic>
      <p:pic>
        <p:nvPicPr>
          <p:cNvPr id="147" name="Picture 5" descr=""/>
          <p:cNvPicPr/>
          <p:nvPr/>
        </p:nvPicPr>
        <p:blipFill>
          <a:blip r:embed="rId4"/>
          <a:stretch/>
        </p:blipFill>
        <p:spPr>
          <a:xfrm>
            <a:off x="0" y="0"/>
            <a:ext cx="1499040" cy="1267200"/>
          </a:xfrm>
          <a:prstGeom prst="rect">
            <a:avLst/>
          </a:prstGeom>
          <a:ln w="0">
            <a:noFill/>
          </a:ln>
        </p:spPr>
      </p:pic>
      <p:sp>
        <p:nvSpPr>
          <p:cNvPr id="148" name="Straight Connector 7"/>
          <p:cNvSpPr/>
          <p:nvPr/>
        </p:nvSpPr>
        <p:spPr>
          <a:xfrm flipV="1">
            <a:off x="1009440" y="1616760"/>
            <a:ext cx="3252600" cy="2069280"/>
          </a:xfrm>
          <a:prstGeom prst="line">
            <a:avLst/>
          </a:prstGeom>
          <a:ln w="25400">
            <a:solidFill>
              <a:srgbClr val="5b9bd5"/>
            </a:solidFill>
            <a:prstDash val="sysDash"/>
            <a:round/>
          </a:ln>
        </p:spPr>
        <p:style>
          <a:lnRef idx="0"/>
          <a:fillRef idx="0"/>
          <a:effectRef idx="0"/>
          <a:fontRef idx="minor"/>
        </p:style>
      </p:sp>
      <p:sp>
        <p:nvSpPr>
          <p:cNvPr id="149" name="Straight Connector 10"/>
          <p:cNvSpPr/>
          <p:nvPr/>
        </p:nvSpPr>
        <p:spPr>
          <a:xfrm flipV="1">
            <a:off x="1873080" y="1416600"/>
            <a:ext cx="1525320" cy="3697200"/>
          </a:xfrm>
          <a:prstGeom prst="line">
            <a:avLst/>
          </a:prstGeom>
          <a:ln w="25400">
            <a:solidFill>
              <a:srgbClr val="7d7d7d"/>
            </a:solidFill>
            <a:prstDash val="sysDash"/>
            <a:round/>
          </a:ln>
        </p:spPr>
        <p:style>
          <a:lnRef idx="0"/>
          <a:fillRef idx="0"/>
          <a:effectRef idx="0"/>
          <a:fontRef idx="minor"/>
        </p:style>
      </p:sp>
      <p:sp>
        <p:nvSpPr>
          <p:cNvPr id="150" name="Rectangle 9"/>
          <p:cNvSpPr/>
          <p:nvPr/>
        </p:nvSpPr>
        <p:spPr>
          <a:xfrm>
            <a:off x="5424840" y="1272600"/>
            <a:ext cx="6095160" cy="5028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tabLst>
                <a:tab algn="l" pos="0"/>
              </a:tabLst>
            </a:pPr>
            <a:r>
              <a:rPr b="0" lang="en-GB" sz="1800" spc="-1" strike="noStrike">
                <a:solidFill>
                  <a:srgbClr val="000000"/>
                </a:solidFill>
                <a:latin typeface="Arial"/>
                <a:ea typeface="Calibri"/>
              </a:rPr>
              <a:t>Each hospital’s overall report of {a, b, ... m, n}, implicitly reports {(log a/log b) … (log c/log k)…(log m/ log n)}. Aggregated across providers they estimate a correlated typical relationship between, e.g. sepsis and death, or beds and restrained persons.</a:t>
            </a:r>
            <a:endParaRPr b="0" i="1" lang="en-GB" sz="1800" spc="-1" strike="noStrike">
              <a:latin typeface="Noto Sans"/>
            </a:endParaRPr>
          </a:p>
          <a:p>
            <a:pPr algn="just">
              <a:lnSpc>
                <a:spcPct val="100000"/>
              </a:lnSpc>
              <a:buNone/>
              <a:tabLst>
                <a:tab algn="l" pos="0"/>
              </a:tabLst>
            </a:pPr>
            <a:endParaRPr b="0" i="1" lang="en-GB" sz="1800" spc="-1" strike="noStrike">
              <a:latin typeface="Noto Sans"/>
            </a:endParaRPr>
          </a:p>
          <a:p>
            <a:pPr algn="just">
              <a:lnSpc>
                <a:spcPct val="100000"/>
              </a:lnSpc>
              <a:buNone/>
              <a:tabLst>
                <a:tab algn="l" pos="0"/>
              </a:tabLst>
            </a:pPr>
            <a:r>
              <a:rPr b="0" lang="en-GB" sz="1800" spc="-1" strike="noStrike">
                <a:solidFill>
                  <a:srgbClr val="000000"/>
                </a:solidFill>
                <a:latin typeface="Arial"/>
                <a:ea typeface="Calibri"/>
              </a:rPr>
              <a:t>Null reports then seem by visual inspection to represent omissions.</a:t>
            </a:r>
            <a:endParaRPr b="0" i="1" lang="en-GB" sz="1800" spc="-1" strike="noStrike">
              <a:latin typeface="Noto Sans"/>
            </a:endParaRPr>
          </a:p>
          <a:p>
            <a:pPr algn="just">
              <a:lnSpc>
                <a:spcPct val="100000"/>
              </a:lnSpc>
              <a:buNone/>
              <a:tabLst>
                <a:tab algn="l" pos="0"/>
              </a:tabLst>
            </a:pPr>
            <a:endParaRPr b="0" i="1" lang="en-GB" sz="1800" spc="-1" strike="noStrike">
              <a:latin typeface="Noto Sans"/>
            </a:endParaRPr>
          </a:p>
          <a:p>
            <a:pPr algn="just">
              <a:lnSpc>
                <a:spcPct val="100000"/>
              </a:lnSpc>
              <a:buNone/>
              <a:tabLst>
                <a:tab algn="l" pos="0"/>
              </a:tabLst>
            </a:pPr>
            <a:r>
              <a:rPr b="0" lang="en-GB" sz="1800" spc="-1" strike="noStrike">
                <a:solidFill>
                  <a:srgbClr val="000000"/>
                </a:solidFill>
                <a:latin typeface="Arial"/>
                <a:ea typeface="Calibri"/>
              </a:rPr>
              <a:t>The main cluster are similar, with little “information” between them. An alternately selected sample of the main cluster can be spoiled by having nulls added to it, so that spoiled cluster has a ratio of added “disinformation”.  This can be compared to reference disinformative stories for illustrative purposes, and the most important nulls targeted for investigation. </a:t>
            </a:r>
            <a:endParaRPr b="0" i="1" lang="en-GB" sz="1800" spc="-1" strike="noStrike">
              <a:latin typeface="Noto Sans"/>
            </a:endParaRPr>
          </a:p>
          <a:p>
            <a:pPr algn="just">
              <a:lnSpc>
                <a:spcPct val="100000"/>
              </a:lnSpc>
              <a:buNone/>
              <a:tabLst>
                <a:tab algn="l" pos="0"/>
              </a:tabLst>
            </a:pPr>
            <a:endParaRPr b="0" i="1" lang="en-GB" sz="1800" spc="-1" strike="noStrike">
              <a:latin typeface="Noto Sans"/>
            </a:endParaRPr>
          </a:p>
          <a:p>
            <a:pPr algn="just">
              <a:lnSpc>
                <a:spcPct val="100000"/>
              </a:lnSpc>
              <a:buNone/>
              <a:tabLst>
                <a:tab algn="l" pos="0"/>
              </a:tabLst>
            </a:pPr>
            <a:endParaRPr b="0" i="1" lang="en-GB" sz="1800" spc="-1" strike="noStrike">
              <a:latin typeface="Noto Sans"/>
            </a:endParaRPr>
          </a:p>
        </p:txBody>
      </p:sp>
      <p:pic>
        <p:nvPicPr>
          <p:cNvPr id="151" name="" descr=""/>
          <p:cNvPicPr/>
          <p:nvPr/>
        </p:nvPicPr>
        <p:blipFill>
          <a:blip r:embed="rId5"/>
          <a:stretch/>
        </p:blipFill>
        <p:spPr>
          <a:xfrm>
            <a:off x="10287360" y="5727960"/>
            <a:ext cx="1904760" cy="1130040"/>
          </a:xfrm>
          <a:prstGeom prst="rect">
            <a:avLst/>
          </a:prstGeom>
          <a:ln w="0">
            <a:noFill/>
          </a:ln>
        </p:spPr>
      </p:pic>
      <p:sp>
        <p:nvSpPr>
          <p:cNvPr id="152" name=""/>
          <p:cNvSpPr txBox="1"/>
          <p:nvPr/>
        </p:nvSpPr>
        <p:spPr>
          <a:xfrm>
            <a:off x="3960000" y="540000"/>
            <a:ext cx="4680000" cy="401400"/>
          </a:xfrm>
          <a:prstGeom prst="rect">
            <a:avLst/>
          </a:prstGeom>
          <a:noFill/>
          <a:ln w="0">
            <a:noFill/>
          </a:ln>
        </p:spPr>
        <p:txBody>
          <a:bodyPr lIns="90000" rIns="90000" tIns="45000" bIns="45000" anchor="t">
            <a:noAutofit/>
          </a:bodyPr>
          <a:p>
            <a:r>
              <a:rPr b="0" i="1" lang="en-GB" sz="1800" spc="-1" strike="noStrike">
                <a:latin typeface="Noto Sans"/>
              </a:rPr>
              <a:t>Abstracted graph and formal statement</a:t>
            </a:r>
            <a:endParaRPr b="0" i="1" lang="en-GB" sz="1800" spc="-1" strike="noStrike">
              <a:latin typeface="Noto Sans"/>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618</TotalTime>
  <Application>LibreOffice/7.2.6.2$Linux_AARCH64 LibreOffice_project/20$Build-2</Application>
  <AppVersion>15.0000</AppVersion>
  <Words>2309</Words>
  <Paragraphs>146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Reid, Keith</dc:creator>
  <dc:description/>
  <dc:language>en-GB</dc:language>
  <cp:lastModifiedBy/>
  <dcterms:modified xsi:type="dcterms:W3CDTF">2022-05-11T08:07:53Z</dcterms:modified>
  <cp:revision>100</cp:revision>
  <dc:subject/>
  <dc:title>Beth yw Gofal Cadarnhaol a Diogel yn NTW?</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29</vt:i4>
  </property>
</Properties>
</file>